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notesMasters/notesMaster1.xml" ContentType="application/vnd.openxmlformats-officedocument.presentationml.notesMaster+xml"/>
  <Override PartName="/ppt/charts/chart1.xml" ContentType="application/vnd.openxmlformats-officedocument.drawingml.chart+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charts/chart4.xml" ContentType="application/vnd.openxmlformats-officedocument.drawingml.chart+xml"/>
  <Override PartName="/ppt/charts/chart3.xml" ContentType="application/vnd.openxmlformats-officedocument.drawingml.chart+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68" r:id="rId2"/>
    <p:sldId id="316" r:id="rId3"/>
    <p:sldId id="319" r:id="rId4"/>
    <p:sldId id="263" r:id="rId5"/>
    <p:sldId id="265" r:id="rId6"/>
    <p:sldId id="277" r:id="rId7"/>
    <p:sldId id="264" r:id="rId8"/>
    <p:sldId id="324" r:id="rId9"/>
    <p:sldId id="267" r:id="rId10"/>
    <p:sldId id="269" r:id="rId11"/>
    <p:sldId id="325" r:id="rId12"/>
    <p:sldId id="273" r:id="rId13"/>
    <p:sldId id="330" r:id="rId14"/>
    <p:sldId id="270" r:id="rId15"/>
    <p:sldId id="274" r:id="rId16"/>
    <p:sldId id="293" r:id="rId17"/>
    <p:sldId id="326" r:id="rId18"/>
    <p:sldId id="327" r:id="rId19"/>
    <p:sldId id="328" r:id="rId20"/>
    <p:sldId id="329" r:id="rId21"/>
    <p:sldId id="318" r:id="rId22"/>
    <p:sldId id="275" r:id="rId23"/>
    <p:sldId id="289" r:id="rId24"/>
    <p:sldId id="298" r:id="rId25"/>
    <p:sldId id="322" r:id="rId26"/>
    <p:sldId id="321" r:id="rId27"/>
    <p:sldId id="294" r:id="rId28"/>
    <p:sldId id="300" r:id="rId29"/>
    <p:sldId id="301" r:id="rId30"/>
    <p:sldId id="302" r:id="rId31"/>
    <p:sldId id="303" r:id="rId32"/>
    <p:sldId id="305" r:id="rId33"/>
    <p:sldId id="306" r:id="rId34"/>
    <p:sldId id="307" r:id="rId35"/>
    <p:sldId id="308" r:id="rId36"/>
    <p:sldId id="309" r:id="rId37"/>
    <p:sldId id="310" r:id="rId38"/>
    <p:sldId id="311" r:id="rId39"/>
    <p:sldId id="312" r:id="rId40"/>
    <p:sldId id="313" r:id="rId41"/>
    <p:sldId id="314" r:id="rId42"/>
    <p:sldId id="315" r:id="rId43"/>
    <p:sldId id="331" r:id="rId44"/>
  </p:sldIdLst>
  <p:sldSz cx="9144000" cy="6858000" type="screen4x3"/>
  <p:notesSz cx="6858000" cy="92964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41" autoAdjust="0"/>
  </p:normalViewPr>
  <p:slideViewPr>
    <p:cSldViewPr>
      <p:cViewPr varScale="1">
        <p:scale>
          <a:sx n="57" d="100"/>
          <a:sy n="57" d="100"/>
        </p:scale>
        <p:origin x="-786" y="-78"/>
      </p:cViewPr>
      <p:guideLst>
        <p:guide orient="horz" pos="2160"/>
        <p:guide pos="2880"/>
      </p:guideLst>
    </p:cSldViewPr>
  </p:slideViewPr>
  <p:outlineViewPr>
    <p:cViewPr>
      <p:scale>
        <a:sx n="33" d="100"/>
        <a:sy n="33" d="100"/>
      </p:scale>
      <p:origin x="0" y="36384"/>
    </p:cViewPr>
  </p:outlineViewPr>
  <p:notesTextViewPr>
    <p:cViewPr>
      <p:scale>
        <a:sx n="100" d="100"/>
        <a:sy n="100" d="100"/>
      </p:scale>
      <p:origin x="0" y="0"/>
    </p:cViewPr>
  </p:notesTextViewPr>
  <p:sorterViewPr>
    <p:cViewPr>
      <p:scale>
        <a:sx n="102" d="100"/>
        <a:sy n="10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atalie\Dropbox\women%20with%20records\analysis\Graph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atalie\Dropbox\women%20with%20records\analysis\Graph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dirty="0" smtClean="0">
                <a:solidFill>
                  <a:schemeClr val="bg1"/>
                </a:solidFill>
              </a:rPr>
              <a:t>Percent of Applications Receiving a Favorable Response by Race/Ethnicity</a:t>
            </a:r>
            <a:r>
              <a:rPr lang="en-US" baseline="0" dirty="0" smtClean="0">
                <a:solidFill>
                  <a:schemeClr val="bg1"/>
                </a:solidFill>
              </a:rPr>
              <a:t> and Incarceration</a:t>
            </a:r>
            <a:endParaRPr lang="en-US" dirty="0">
              <a:solidFill>
                <a:schemeClr val="bg1"/>
              </a:solidFill>
            </a:endParaRPr>
          </a:p>
        </c:rich>
      </c:tx>
      <c:layout/>
      <c:overlay val="1"/>
    </c:title>
    <c:autoTitleDeleted val="0"/>
    <c:plotArea>
      <c:layout/>
      <c:barChart>
        <c:barDir val="col"/>
        <c:grouping val="clustered"/>
        <c:varyColors val="0"/>
        <c:ser>
          <c:idx val="0"/>
          <c:order val="0"/>
          <c:tx>
            <c:strRef>
              <c:f>Sheet1!$K$3</c:f>
              <c:strCache>
                <c:ptCount val="1"/>
                <c:pt idx="0">
                  <c:v>No Record</c:v>
                </c:pt>
              </c:strCache>
            </c:strRef>
          </c:tx>
          <c:invertIfNegative val="0"/>
          <c:dLbls>
            <c:showLegendKey val="0"/>
            <c:showVal val="1"/>
            <c:showCatName val="0"/>
            <c:showSerName val="0"/>
            <c:showPercent val="0"/>
            <c:showBubbleSize val="0"/>
            <c:showLeaderLines val="0"/>
          </c:dLbls>
          <c:cat>
            <c:strRef>
              <c:f>Sheet1!$J$4:$J$6</c:f>
              <c:strCache>
                <c:ptCount val="3"/>
                <c:pt idx="0">
                  <c:v>White</c:v>
                </c:pt>
                <c:pt idx="1">
                  <c:v>Black </c:v>
                </c:pt>
                <c:pt idx="2">
                  <c:v>Hispanic</c:v>
                </c:pt>
              </c:strCache>
            </c:strRef>
          </c:cat>
          <c:val>
            <c:numRef>
              <c:f>Sheet1!$K$4:$K$6</c:f>
              <c:numCache>
                <c:formatCode>0.0%</c:formatCode>
                <c:ptCount val="3"/>
                <c:pt idx="0">
                  <c:v>7.9150579150579103E-2</c:v>
                </c:pt>
                <c:pt idx="1">
                  <c:v>6.7567567567567599E-2</c:v>
                </c:pt>
                <c:pt idx="2">
                  <c:v>9.2664092664092701E-2</c:v>
                </c:pt>
              </c:numCache>
            </c:numRef>
          </c:val>
        </c:ser>
        <c:ser>
          <c:idx val="1"/>
          <c:order val="1"/>
          <c:tx>
            <c:strRef>
              <c:f>Sheet1!$L$3</c:f>
              <c:strCache>
                <c:ptCount val="1"/>
                <c:pt idx="0">
                  <c:v>Ex-Prisoner</c:v>
                </c:pt>
              </c:strCache>
            </c:strRef>
          </c:tx>
          <c:spPr>
            <a:pattFill prst="narHorz">
              <a:fgClr>
                <a:schemeClr val="bg1"/>
              </a:fgClr>
              <a:bgClr>
                <a:schemeClr val="tx1"/>
              </a:bgClr>
            </a:pattFill>
          </c:spPr>
          <c:invertIfNegative val="0"/>
          <c:dLbls>
            <c:showLegendKey val="0"/>
            <c:showVal val="1"/>
            <c:showCatName val="0"/>
            <c:showSerName val="0"/>
            <c:showPercent val="0"/>
            <c:showBubbleSize val="0"/>
            <c:showLeaderLines val="0"/>
          </c:dLbls>
          <c:cat>
            <c:strRef>
              <c:f>Sheet1!$J$4:$J$6</c:f>
              <c:strCache>
                <c:ptCount val="3"/>
                <c:pt idx="0">
                  <c:v>White</c:v>
                </c:pt>
                <c:pt idx="1">
                  <c:v>Black </c:v>
                </c:pt>
                <c:pt idx="2">
                  <c:v>Hispanic</c:v>
                </c:pt>
              </c:strCache>
            </c:strRef>
          </c:cat>
          <c:val>
            <c:numRef>
              <c:f>Sheet1!$L$4:$L$6</c:f>
              <c:numCache>
                <c:formatCode>0.0%</c:formatCode>
                <c:ptCount val="3"/>
                <c:pt idx="0">
                  <c:v>7.7220077220077205E-2</c:v>
                </c:pt>
                <c:pt idx="1">
                  <c:v>5.2123552123552103E-2</c:v>
                </c:pt>
                <c:pt idx="2">
                  <c:v>7.7220077220077205E-2</c:v>
                </c:pt>
              </c:numCache>
            </c:numRef>
          </c:val>
        </c:ser>
        <c:dLbls>
          <c:showLegendKey val="0"/>
          <c:showVal val="0"/>
          <c:showCatName val="0"/>
          <c:showSerName val="0"/>
          <c:showPercent val="0"/>
          <c:showBubbleSize val="0"/>
        </c:dLbls>
        <c:gapWidth val="150"/>
        <c:axId val="217634816"/>
        <c:axId val="217024192"/>
      </c:barChart>
      <c:catAx>
        <c:axId val="217634816"/>
        <c:scaling>
          <c:orientation val="minMax"/>
        </c:scaling>
        <c:delete val="0"/>
        <c:axPos val="b"/>
        <c:majorTickMark val="out"/>
        <c:minorTickMark val="none"/>
        <c:tickLblPos val="nextTo"/>
        <c:crossAx val="217024192"/>
        <c:crosses val="autoZero"/>
        <c:auto val="1"/>
        <c:lblAlgn val="ctr"/>
        <c:lblOffset val="100"/>
        <c:noMultiLvlLbl val="0"/>
      </c:catAx>
      <c:valAx>
        <c:axId val="217024192"/>
        <c:scaling>
          <c:orientation val="minMax"/>
          <c:max val="0.14000000000000001"/>
          <c:min val="0"/>
        </c:scaling>
        <c:delete val="0"/>
        <c:axPos val="l"/>
        <c:numFmt formatCode="0%" sourceLinked="0"/>
        <c:majorTickMark val="out"/>
        <c:minorTickMark val="none"/>
        <c:tickLblPos val="nextTo"/>
        <c:crossAx val="217634816"/>
        <c:crosses val="autoZero"/>
        <c:crossBetween val="between"/>
        <c:majorUnit val="0.02"/>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dirty="0" smtClean="0">
                <a:solidFill>
                  <a:schemeClr val="bg1"/>
                </a:solidFill>
              </a:rPr>
              <a:t>Percent of Applications Receiving a Favorable Response by Race/Ethnicity and Incarceration</a:t>
            </a:r>
            <a:endParaRPr lang="en-US" dirty="0">
              <a:solidFill>
                <a:schemeClr val="bg1"/>
              </a:solidFill>
            </a:endParaRPr>
          </a:p>
        </c:rich>
      </c:tx>
      <c:layout/>
      <c:overlay val="1"/>
    </c:title>
    <c:autoTitleDeleted val="0"/>
    <c:plotArea>
      <c:layout/>
      <c:barChart>
        <c:barDir val="col"/>
        <c:grouping val="clustered"/>
        <c:varyColors val="0"/>
        <c:ser>
          <c:idx val="0"/>
          <c:order val="0"/>
          <c:tx>
            <c:strRef>
              <c:f>online!$B$24</c:f>
              <c:strCache>
                <c:ptCount val="1"/>
                <c:pt idx="0">
                  <c:v>No Record</c:v>
                </c:pt>
              </c:strCache>
            </c:strRef>
          </c:tx>
          <c:invertIfNegative val="0"/>
          <c:dLbls>
            <c:showLegendKey val="0"/>
            <c:showVal val="1"/>
            <c:showCatName val="0"/>
            <c:showSerName val="0"/>
            <c:showPercent val="0"/>
            <c:showBubbleSize val="0"/>
            <c:showLeaderLines val="0"/>
          </c:dLbls>
          <c:cat>
            <c:strRef>
              <c:f>online!$A$25:$A$27</c:f>
              <c:strCache>
                <c:ptCount val="3"/>
                <c:pt idx="0">
                  <c:v>White</c:v>
                </c:pt>
                <c:pt idx="1">
                  <c:v>Black</c:v>
                </c:pt>
                <c:pt idx="2">
                  <c:v>Hispanic</c:v>
                </c:pt>
              </c:strCache>
            </c:strRef>
          </c:cat>
          <c:val>
            <c:numRef>
              <c:f>online!$B$25:$B$27</c:f>
              <c:numCache>
                <c:formatCode>0.0%</c:formatCode>
                <c:ptCount val="3"/>
                <c:pt idx="0">
                  <c:v>0.110679611650485</c:v>
                </c:pt>
                <c:pt idx="1">
                  <c:v>6.9902912621359198E-2</c:v>
                </c:pt>
                <c:pt idx="2">
                  <c:v>8.3495145631067996E-2</c:v>
                </c:pt>
              </c:numCache>
            </c:numRef>
          </c:val>
        </c:ser>
        <c:ser>
          <c:idx val="1"/>
          <c:order val="1"/>
          <c:tx>
            <c:strRef>
              <c:f>online!$C$24</c:f>
              <c:strCache>
                <c:ptCount val="1"/>
                <c:pt idx="0">
                  <c:v>Ex-Prisoner</c:v>
                </c:pt>
              </c:strCache>
            </c:strRef>
          </c:tx>
          <c:spPr>
            <a:pattFill prst="narHorz">
              <a:fgClr>
                <a:schemeClr val="bg1"/>
              </a:fgClr>
              <a:bgClr>
                <a:schemeClr val="tx1"/>
              </a:bgClr>
            </a:pattFill>
          </c:spPr>
          <c:invertIfNegative val="0"/>
          <c:dLbls>
            <c:showLegendKey val="0"/>
            <c:showVal val="1"/>
            <c:showCatName val="0"/>
            <c:showSerName val="0"/>
            <c:showPercent val="0"/>
            <c:showBubbleSize val="0"/>
            <c:showLeaderLines val="0"/>
          </c:dLbls>
          <c:cat>
            <c:strRef>
              <c:f>online!$A$25:$A$27</c:f>
              <c:strCache>
                <c:ptCount val="3"/>
                <c:pt idx="0">
                  <c:v>White</c:v>
                </c:pt>
                <c:pt idx="1">
                  <c:v>Black</c:v>
                </c:pt>
                <c:pt idx="2">
                  <c:v>Hispanic</c:v>
                </c:pt>
              </c:strCache>
            </c:strRef>
          </c:cat>
          <c:val>
            <c:numRef>
              <c:f>online!$C$25:$C$27</c:f>
              <c:numCache>
                <c:formatCode>0.0%</c:formatCode>
                <c:ptCount val="3"/>
                <c:pt idx="0">
                  <c:v>7.7669902912621394E-2</c:v>
                </c:pt>
                <c:pt idx="1">
                  <c:v>5.6310679611650503E-2</c:v>
                </c:pt>
                <c:pt idx="2">
                  <c:v>7.7669902912621394E-2</c:v>
                </c:pt>
              </c:numCache>
            </c:numRef>
          </c:val>
        </c:ser>
        <c:dLbls>
          <c:showLegendKey val="0"/>
          <c:showVal val="0"/>
          <c:showCatName val="0"/>
          <c:showSerName val="0"/>
          <c:showPercent val="0"/>
          <c:showBubbleSize val="0"/>
        </c:dLbls>
        <c:gapWidth val="150"/>
        <c:axId val="217636352"/>
        <c:axId val="217026496"/>
      </c:barChart>
      <c:catAx>
        <c:axId val="217636352"/>
        <c:scaling>
          <c:orientation val="minMax"/>
        </c:scaling>
        <c:delete val="0"/>
        <c:axPos val="b"/>
        <c:numFmt formatCode="General" sourceLinked="1"/>
        <c:majorTickMark val="out"/>
        <c:minorTickMark val="none"/>
        <c:tickLblPos val="nextTo"/>
        <c:txPr>
          <a:bodyPr rot="0" vert="horz"/>
          <a:lstStyle/>
          <a:p>
            <a:pPr>
              <a:defRPr/>
            </a:pPr>
            <a:endParaRPr lang="en-US"/>
          </a:p>
        </c:txPr>
        <c:crossAx val="217026496"/>
        <c:crosses val="autoZero"/>
        <c:auto val="1"/>
        <c:lblAlgn val="ctr"/>
        <c:lblOffset val="100"/>
        <c:noMultiLvlLbl val="0"/>
      </c:catAx>
      <c:valAx>
        <c:axId val="217026496"/>
        <c:scaling>
          <c:orientation val="minMax"/>
          <c:max val="0.14000000000000001"/>
        </c:scaling>
        <c:delete val="0"/>
        <c:axPos val="l"/>
        <c:numFmt formatCode="0%" sourceLinked="0"/>
        <c:majorTickMark val="out"/>
        <c:minorTickMark val="none"/>
        <c:tickLblPos val="nextTo"/>
        <c:txPr>
          <a:bodyPr rot="0" vert="horz"/>
          <a:lstStyle/>
          <a:p>
            <a:pPr>
              <a:defRPr/>
            </a:pPr>
            <a:endParaRPr lang="en-US"/>
          </a:p>
        </c:txPr>
        <c:crossAx val="217636352"/>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dirty="0" smtClean="0">
                <a:solidFill>
                  <a:schemeClr val="bg1"/>
                </a:solidFill>
              </a:rPr>
              <a:t>Percent of Applications Receiving</a:t>
            </a:r>
            <a:r>
              <a:rPr lang="en-US" baseline="0" dirty="0" smtClean="0">
                <a:solidFill>
                  <a:schemeClr val="bg1"/>
                </a:solidFill>
              </a:rPr>
              <a:t> a </a:t>
            </a:r>
            <a:r>
              <a:rPr lang="en-US" dirty="0" smtClean="0">
                <a:solidFill>
                  <a:schemeClr val="bg1"/>
                </a:solidFill>
              </a:rPr>
              <a:t>Favorable Response by </a:t>
            </a:r>
            <a:r>
              <a:rPr lang="en-US" dirty="0">
                <a:solidFill>
                  <a:schemeClr val="bg1"/>
                </a:solidFill>
              </a:rPr>
              <a:t>Race/Ethnicity and Incarceration</a:t>
            </a:r>
          </a:p>
        </c:rich>
      </c:tx>
      <c:layout/>
      <c:overlay val="1"/>
    </c:title>
    <c:autoTitleDeleted val="0"/>
    <c:plotArea>
      <c:layout/>
      <c:barChart>
        <c:barDir val="col"/>
        <c:grouping val="clustered"/>
        <c:varyColors val="0"/>
        <c:ser>
          <c:idx val="0"/>
          <c:order val="0"/>
          <c:tx>
            <c:strRef>
              <c:f>Sheet1!$K$8</c:f>
              <c:strCache>
                <c:ptCount val="1"/>
                <c:pt idx="0">
                  <c:v>No Record</c:v>
                </c:pt>
              </c:strCache>
            </c:strRef>
          </c:tx>
          <c:invertIfNegative val="0"/>
          <c:dLbls>
            <c:showLegendKey val="0"/>
            <c:showVal val="1"/>
            <c:showCatName val="0"/>
            <c:showSerName val="0"/>
            <c:showPercent val="0"/>
            <c:showBubbleSize val="0"/>
            <c:showLeaderLines val="0"/>
          </c:dLbls>
          <c:cat>
            <c:strRef>
              <c:f>Sheet1!$J$9:$J$11</c:f>
              <c:strCache>
                <c:ptCount val="3"/>
                <c:pt idx="0">
                  <c:v>White</c:v>
                </c:pt>
                <c:pt idx="1">
                  <c:v>Black </c:v>
                </c:pt>
                <c:pt idx="2">
                  <c:v>Hispanic</c:v>
                </c:pt>
              </c:strCache>
            </c:strRef>
          </c:cat>
          <c:val>
            <c:numRef>
              <c:f>Sheet1!$K$9:$K$11</c:f>
              <c:numCache>
                <c:formatCode>0.0%</c:formatCode>
                <c:ptCount val="3"/>
                <c:pt idx="0">
                  <c:v>0.29411764705882398</c:v>
                </c:pt>
                <c:pt idx="1">
                  <c:v>0.133333333333333</c:v>
                </c:pt>
                <c:pt idx="2">
                  <c:v>8.5714285714285701E-2</c:v>
                </c:pt>
              </c:numCache>
            </c:numRef>
          </c:val>
        </c:ser>
        <c:ser>
          <c:idx val="1"/>
          <c:order val="1"/>
          <c:tx>
            <c:strRef>
              <c:f>Sheet1!$L$8</c:f>
              <c:strCache>
                <c:ptCount val="1"/>
                <c:pt idx="0">
                  <c:v>Ex-Prisoner</c:v>
                </c:pt>
              </c:strCache>
            </c:strRef>
          </c:tx>
          <c:spPr>
            <a:pattFill prst="narHorz">
              <a:fgClr>
                <a:schemeClr val="bg1"/>
              </a:fgClr>
              <a:bgClr>
                <a:schemeClr val="tx1"/>
              </a:bgClr>
            </a:pattFill>
          </c:spPr>
          <c:invertIfNegative val="0"/>
          <c:dLbls>
            <c:showLegendKey val="0"/>
            <c:showVal val="1"/>
            <c:showCatName val="0"/>
            <c:showSerName val="0"/>
            <c:showPercent val="0"/>
            <c:showBubbleSize val="0"/>
            <c:showLeaderLines val="0"/>
          </c:dLbls>
          <c:cat>
            <c:strRef>
              <c:f>Sheet1!$J$9:$J$11</c:f>
              <c:strCache>
                <c:ptCount val="3"/>
                <c:pt idx="0">
                  <c:v>White</c:v>
                </c:pt>
                <c:pt idx="1">
                  <c:v>Black </c:v>
                </c:pt>
                <c:pt idx="2">
                  <c:v>Hispanic</c:v>
                </c:pt>
              </c:strCache>
            </c:strRef>
          </c:cat>
          <c:val>
            <c:numRef>
              <c:f>Sheet1!$L$9:$L$11</c:f>
              <c:numCache>
                <c:formatCode>0.0%</c:formatCode>
                <c:ptCount val="3"/>
                <c:pt idx="0">
                  <c:v>0.13725490196078399</c:v>
                </c:pt>
                <c:pt idx="1">
                  <c:v>9.8039215686274495E-2</c:v>
                </c:pt>
                <c:pt idx="2">
                  <c:v>8.5714285714285701E-2</c:v>
                </c:pt>
              </c:numCache>
            </c:numRef>
          </c:val>
        </c:ser>
        <c:dLbls>
          <c:showLegendKey val="0"/>
          <c:showVal val="0"/>
          <c:showCatName val="0"/>
          <c:showSerName val="0"/>
          <c:showPercent val="0"/>
          <c:showBubbleSize val="0"/>
        </c:dLbls>
        <c:gapWidth val="150"/>
        <c:axId val="220079616"/>
        <c:axId val="217028800"/>
      </c:barChart>
      <c:catAx>
        <c:axId val="220079616"/>
        <c:scaling>
          <c:orientation val="minMax"/>
        </c:scaling>
        <c:delete val="0"/>
        <c:axPos val="b"/>
        <c:majorTickMark val="out"/>
        <c:minorTickMark val="none"/>
        <c:tickLblPos val="nextTo"/>
        <c:crossAx val="217028800"/>
        <c:crosses val="autoZero"/>
        <c:auto val="1"/>
        <c:lblAlgn val="ctr"/>
        <c:lblOffset val="100"/>
        <c:noMultiLvlLbl val="0"/>
      </c:catAx>
      <c:valAx>
        <c:axId val="217028800"/>
        <c:scaling>
          <c:orientation val="minMax"/>
          <c:max val="0.4"/>
        </c:scaling>
        <c:delete val="0"/>
        <c:axPos val="l"/>
        <c:numFmt formatCode="0%" sourceLinked="0"/>
        <c:majorTickMark val="out"/>
        <c:minorTickMark val="none"/>
        <c:tickLblPos val="nextTo"/>
        <c:crossAx val="220079616"/>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dirty="0" smtClean="0">
                <a:solidFill>
                  <a:schemeClr val="bg1"/>
                </a:solidFill>
              </a:rPr>
              <a:t>Percent of Applications Receiving a Favorable Response by Race/Ethnicity and Incarceration</a:t>
            </a:r>
            <a:endParaRPr lang="en-US" dirty="0">
              <a:solidFill>
                <a:schemeClr val="bg1"/>
              </a:solidFill>
            </a:endParaRPr>
          </a:p>
        </c:rich>
      </c:tx>
      <c:layout/>
      <c:overlay val="1"/>
    </c:title>
    <c:autoTitleDeleted val="0"/>
    <c:plotArea>
      <c:layout/>
      <c:barChart>
        <c:barDir val="col"/>
        <c:grouping val="clustered"/>
        <c:varyColors val="0"/>
        <c:ser>
          <c:idx val="0"/>
          <c:order val="0"/>
          <c:tx>
            <c:strRef>
              <c:f>inperson!$B$38</c:f>
              <c:strCache>
                <c:ptCount val="1"/>
                <c:pt idx="0">
                  <c:v>No Record</c:v>
                </c:pt>
              </c:strCache>
            </c:strRef>
          </c:tx>
          <c:invertIfNegative val="0"/>
          <c:dLbls>
            <c:showLegendKey val="0"/>
            <c:showVal val="1"/>
            <c:showCatName val="0"/>
            <c:showSerName val="0"/>
            <c:showPercent val="0"/>
            <c:showBubbleSize val="0"/>
            <c:showLeaderLines val="0"/>
          </c:dLbls>
          <c:cat>
            <c:strRef>
              <c:f>inperson!$A$39:$A$41</c:f>
              <c:strCache>
                <c:ptCount val="3"/>
                <c:pt idx="0">
                  <c:v>White</c:v>
                </c:pt>
                <c:pt idx="1">
                  <c:v>Black</c:v>
                </c:pt>
                <c:pt idx="2">
                  <c:v>Hispanic</c:v>
                </c:pt>
              </c:strCache>
            </c:strRef>
          </c:cat>
          <c:val>
            <c:numRef>
              <c:f>inperson!$B$39:$B$41</c:f>
              <c:numCache>
                <c:formatCode>0.0%</c:formatCode>
                <c:ptCount val="3"/>
                <c:pt idx="0">
                  <c:v>0.11764705882352899</c:v>
                </c:pt>
                <c:pt idx="1">
                  <c:v>0.133333333333333</c:v>
                </c:pt>
                <c:pt idx="2">
                  <c:v>0.30434782608695699</c:v>
                </c:pt>
              </c:numCache>
            </c:numRef>
          </c:val>
        </c:ser>
        <c:ser>
          <c:idx val="1"/>
          <c:order val="1"/>
          <c:tx>
            <c:strRef>
              <c:f>inperson!$C$38</c:f>
              <c:strCache>
                <c:ptCount val="1"/>
                <c:pt idx="0">
                  <c:v>Ex-Prisoner</c:v>
                </c:pt>
              </c:strCache>
            </c:strRef>
          </c:tx>
          <c:spPr>
            <a:pattFill prst="narHorz">
              <a:fgClr>
                <a:schemeClr val="bg1"/>
              </a:fgClr>
              <a:bgClr>
                <a:schemeClr val="tx1"/>
              </a:bgClr>
            </a:pattFill>
          </c:spPr>
          <c:invertIfNegative val="0"/>
          <c:dLbls>
            <c:showLegendKey val="0"/>
            <c:showVal val="1"/>
            <c:showCatName val="0"/>
            <c:showSerName val="0"/>
            <c:showPercent val="0"/>
            <c:showBubbleSize val="0"/>
            <c:showLeaderLines val="0"/>
          </c:dLbls>
          <c:cat>
            <c:strRef>
              <c:f>inperson!$A$39:$A$41</c:f>
              <c:strCache>
                <c:ptCount val="3"/>
                <c:pt idx="0">
                  <c:v>White</c:v>
                </c:pt>
                <c:pt idx="1">
                  <c:v>Black</c:v>
                </c:pt>
                <c:pt idx="2">
                  <c:v>Hispanic</c:v>
                </c:pt>
              </c:strCache>
            </c:strRef>
          </c:cat>
          <c:val>
            <c:numRef>
              <c:f>inperson!$C$39:$C$41</c:f>
              <c:numCache>
                <c:formatCode>0.0%</c:formatCode>
                <c:ptCount val="3"/>
                <c:pt idx="0">
                  <c:v>0.18</c:v>
                </c:pt>
                <c:pt idx="1">
                  <c:v>0.04</c:v>
                </c:pt>
                <c:pt idx="2">
                  <c:v>0.16</c:v>
                </c:pt>
              </c:numCache>
            </c:numRef>
          </c:val>
        </c:ser>
        <c:dLbls>
          <c:showLegendKey val="0"/>
          <c:showVal val="0"/>
          <c:showCatName val="0"/>
          <c:showSerName val="0"/>
          <c:showPercent val="0"/>
          <c:showBubbleSize val="0"/>
        </c:dLbls>
        <c:gapWidth val="150"/>
        <c:axId val="220081152"/>
        <c:axId val="220291648"/>
      </c:barChart>
      <c:catAx>
        <c:axId val="220081152"/>
        <c:scaling>
          <c:orientation val="minMax"/>
        </c:scaling>
        <c:delete val="0"/>
        <c:axPos val="b"/>
        <c:numFmt formatCode="General" sourceLinked="1"/>
        <c:majorTickMark val="out"/>
        <c:minorTickMark val="none"/>
        <c:tickLblPos val="nextTo"/>
        <c:txPr>
          <a:bodyPr rot="0" vert="horz"/>
          <a:lstStyle/>
          <a:p>
            <a:pPr>
              <a:defRPr/>
            </a:pPr>
            <a:endParaRPr lang="en-US"/>
          </a:p>
        </c:txPr>
        <c:crossAx val="220291648"/>
        <c:crosses val="autoZero"/>
        <c:auto val="1"/>
        <c:lblAlgn val="ctr"/>
        <c:lblOffset val="100"/>
        <c:noMultiLvlLbl val="0"/>
      </c:catAx>
      <c:valAx>
        <c:axId val="220291648"/>
        <c:scaling>
          <c:orientation val="minMax"/>
          <c:max val="0.4"/>
        </c:scaling>
        <c:delete val="0"/>
        <c:axPos val="l"/>
        <c:numFmt formatCode="0%" sourceLinked="0"/>
        <c:majorTickMark val="out"/>
        <c:minorTickMark val="none"/>
        <c:tickLblPos val="nextTo"/>
        <c:txPr>
          <a:bodyPr rot="0" vert="horz"/>
          <a:lstStyle/>
          <a:p>
            <a:pPr>
              <a:defRPr/>
            </a:pPr>
            <a:endParaRPr lang="en-US"/>
          </a:p>
        </c:txPr>
        <c:crossAx val="220081152"/>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B9EADFE-7353-4CDE-BC01-1CB4C5F545FC}" type="datetimeFigureOut">
              <a:rPr lang="en-US" smtClean="0"/>
              <a:pPr/>
              <a:t>3/10/2014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4859C60F-EC2F-40C0-A46E-1705C9888A54}" type="slidenum">
              <a:rPr lang="en-US" smtClean="0"/>
              <a:pPr/>
              <a:t>‹#›</a:t>
            </a:fld>
            <a:endParaRPr lang="en-US"/>
          </a:p>
        </p:txBody>
      </p:sp>
    </p:spTree>
    <p:extLst>
      <p:ext uri="{BB962C8B-B14F-4D97-AF65-F5344CB8AC3E}">
        <p14:creationId xmlns:p14="http://schemas.microsoft.com/office/powerpoint/2010/main" val="316750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3679540-0257-4808-A9E8-77130E0C7C69}" type="datetimeFigureOut">
              <a:rPr lang="en-US" smtClean="0"/>
              <a:pPr/>
              <a:t>3/10/2014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146B66D-06F7-4049-B84D-CBD8ABE2579C}" type="slidenum">
              <a:rPr lang="en-US" smtClean="0"/>
              <a:pPr/>
              <a:t>‹#›</a:t>
            </a:fld>
            <a:endParaRPr lang="en-US"/>
          </a:p>
        </p:txBody>
      </p:sp>
    </p:spTree>
    <p:extLst>
      <p:ext uri="{BB962C8B-B14F-4D97-AF65-F5344CB8AC3E}">
        <p14:creationId xmlns:p14="http://schemas.microsoft.com/office/powerpoint/2010/main" val="3053817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Steering to the back of the house. </a:t>
            </a:r>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21</a:t>
            </a:fld>
            <a:endParaRPr lang="en-US"/>
          </a:p>
        </p:txBody>
      </p:sp>
    </p:spTree>
    <p:extLst>
      <p:ext uri="{BB962C8B-B14F-4D97-AF65-F5344CB8AC3E}">
        <p14:creationId xmlns:p14="http://schemas.microsoft.com/office/powerpoint/2010/main" val="1523849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9146B66D-06F7-4049-B84D-CBD8ABE2579C}"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9146B66D-06F7-4049-B84D-CBD8ABE2579C}"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Inappropriate comments to female employees.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25</a:t>
            </a:fld>
            <a:endParaRPr lang="en-US"/>
          </a:p>
        </p:txBody>
      </p:sp>
    </p:spTree>
    <p:extLst>
      <p:ext uri="{BB962C8B-B14F-4D97-AF65-F5344CB8AC3E}">
        <p14:creationId xmlns:p14="http://schemas.microsoft.com/office/powerpoint/2010/main" val="3336384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D9ACD1B-3EA0-43D8-AF81-521640ABD95F}" type="slidenum">
              <a:rPr lang="en-US" smtClean="0"/>
              <a:pPr/>
              <a:t>4</a:t>
            </a:fld>
            <a:endParaRPr lang="en-US" smtClean="0"/>
          </a:p>
        </p:txBody>
      </p:sp>
      <p:sp>
        <p:nvSpPr>
          <p:cNvPr id="41987" name="Rectangle 2"/>
          <p:cNvSpPr>
            <a:spLocks noGrp="1" noRot="1" noChangeAspect="1" noChangeArrowheads="1" noTextEdit="1"/>
          </p:cNvSpPr>
          <p:nvPr>
            <p:ph type="sldImg"/>
          </p:nvPr>
        </p:nvSpPr>
        <p:spPr>
          <a:xfrm>
            <a:off x="1104900" y="696913"/>
            <a:ext cx="4648200" cy="3486150"/>
          </a:xfrm>
          <a:ln/>
        </p:spPr>
      </p:sp>
      <p:sp>
        <p:nvSpPr>
          <p:cNvPr id="4198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6B66D-06F7-4049-B84D-CBD8ABE2579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2" y="228600"/>
            <a:ext cx="20955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28600"/>
            <a:ext cx="61341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11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371600"/>
            <a:ext cx="411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54001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3820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1066800" y="6248400"/>
            <a:ext cx="77724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400" b="1">
                <a:solidFill>
                  <a:schemeClr val="bg1"/>
                </a:solidFill>
                <a:effectLst>
                  <a:outerShdw blurRad="38100" dist="38100" dir="2700000" algn="tl">
                    <a:srgbClr val="000000"/>
                  </a:outerShdw>
                </a:effectLst>
                <a:latin typeface="+mn-lt"/>
              </a:defRPr>
            </a:lvl1pPr>
          </a:lstStyle>
          <a:p>
            <a:endParaRPr lang="en-US"/>
          </a:p>
        </p:txBody>
      </p:sp>
      <p:sp>
        <p:nvSpPr>
          <p:cNvPr id="1033" name="Rectangle 9"/>
          <p:cNvSpPr>
            <a:spLocks noChangeArrowheads="1"/>
          </p:cNvSpPr>
          <p:nvPr/>
        </p:nvSpPr>
        <p:spPr bwMode="auto">
          <a:xfrm>
            <a:off x="3867151" y="2851150"/>
            <a:ext cx="9144000" cy="369332"/>
          </a:xfrm>
          <a:prstGeom prst="rect">
            <a:avLst/>
          </a:prstGeom>
          <a:noFill/>
          <a:ln w="9525">
            <a:noFill/>
            <a:miter lim="800000"/>
            <a:headEnd/>
            <a:tailEnd/>
          </a:ln>
          <a:effectLst/>
        </p:spPr>
        <p:txBody>
          <a:bodyPr>
            <a:spAutoFit/>
          </a:bodyPr>
          <a:lstStyle/>
          <a:p>
            <a:endParaRPr lang="en-US"/>
          </a:p>
        </p:txBody>
      </p:sp>
      <p:sp>
        <p:nvSpPr>
          <p:cNvPr id="1042" name="Rectangle 18"/>
          <p:cNvSpPr>
            <a:spLocks noChangeArrowheads="1"/>
          </p:cNvSpPr>
          <p:nvPr/>
        </p:nvSpPr>
        <p:spPr bwMode="auto">
          <a:xfrm>
            <a:off x="525465" y="5900738"/>
            <a:ext cx="184731" cy="369332"/>
          </a:xfrm>
          <a:prstGeom prst="rect">
            <a:avLst/>
          </a:prstGeom>
          <a:noFill/>
          <a:ln w="9525">
            <a:noFill/>
            <a:miter lim="800000"/>
            <a:headEnd/>
            <a:tailEnd/>
          </a:ln>
          <a:effectLst/>
        </p:spPr>
        <p:txBody>
          <a:bodyPr wrap="none">
            <a:spAutoFit/>
          </a:bodyPr>
          <a:lstStyle/>
          <a:p>
            <a:endParaRPr lang="en-US"/>
          </a:p>
        </p:txBody>
      </p:sp>
      <p:sp>
        <p:nvSpPr>
          <p:cNvPr id="1043" name="Rectangle 19"/>
          <p:cNvSpPr>
            <a:spLocks noChangeArrowheads="1"/>
          </p:cNvSpPr>
          <p:nvPr/>
        </p:nvSpPr>
        <p:spPr bwMode="auto">
          <a:xfrm>
            <a:off x="0" y="6248400"/>
            <a:ext cx="9144000" cy="609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0" y="6248402"/>
            <a:ext cx="9144000" cy="100013"/>
          </a:xfrm>
          <a:prstGeom prst="rect">
            <a:avLst/>
          </a:prstGeom>
          <a:gradFill rotWithShape="0">
            <a:gsLst>
              <a:gs pos="0">
                <a:srgbClr val="FFAF18"/>
              </a:gs>
              <a:gs pos="100000">
                <a:schemeClr val="tx1"/>
              </a:gs>
            </a:gsLst>
            <a:lin ang="5400000" scaled="1"/>
          </a:gradFill>
          <a:ln w="9525">
            <a:noFill/>
            <a:miter lim="800000"/>
            <a:headEnd/>
            <a:tailEnd/>
          </a:ln>
          <a:effectLst/>
        </p:spPr>
        <p:txBody>
          <a:bodyPr wrap="none" anchor="ctr"/>
          <a:lstStyle/>
          <a:p>
            <a:endParaRPr lang="en-US"/>
          </a:p>
        </p:txBody>
      </p:sp>
      <p:pic>
        <p:nvPicPr>
          <p:cNvPr id="1053" name="Picture 29" descr="logo_mg"/>
          <p:cNvPicPr>
            <a:picLocks noChangeAspect="1" noChangeArrowheads="1"/>
          </p:cNvPicPr>
          <p:nvPr/>
        </p:nvPicPr>
        <p:blipFill>
          <a:blip r:embed="rId13" cstate="print"/>
          <a:srcRect/>
          <a:stretch>
            <a:fillRect/>
          </a:stretch>
        </p:blipFill>
        <p:spPr bwMode="auto">
          <a:xfrm>
            <a:off x="228600" y="6438900"/>
            <a:ext cx="762000" cy="3175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lnSpc>
          <a:spcPct val="90000"/>
        </a:lnSpc>
        <a:spcBef>
          <a:spcPct val="0"/>
        </a:spcBef>
        <a:spcAft>
          <a:spcPct val="0"/>
        </a:spcAft>
        <a:defRPr sz="3600" b="1" i="0" u="none">
          <a:solidFill>
            <a:schemeClr val="bg1"/>
          </a:solidFill>
          <a:effectLst>
            <a:outerShdw blurRad="38100" dist="38100" dir="2700000" algn="tl">
              <a:srgbClr val="000000"/>
            </a:outerShdw>
          </a:effectLst>
          <a:latin typeface="+mj-lt"/>
          <a:ea typeface="+mj-ea"/>
          <a:cs typeface="+mj-cs"/>
        </a:defRPr>
      </a:lvl1pPr>
      <a:lvl2pPr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2pPr>
      <a:lvl3pPr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3pPr>
      <a:lvl4pPr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4pPr>
      <a:lvl5pPr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5pPr>
      <a:lvl6pPr marL="457200"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6pPr>
      <a:lvl7pPr marL="914400"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7pPr>
      <a:lvl8pPr marL="1371600"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8pPr>
      <a:lvl9pPr marL="1828800" algn="ctr" rtl="0" eaLnBrk="1" fontAlgn="base" hangingPunct="1">
        <a:lnSpc>
          <a:spcPct val="90000"/>
        </a:lnSpc>
        <a:spcBef>
          <a:spcPct val="0"/>
        </a:spcBef>
        <a:spcAft>
          <a:spcPct val="0"/>
        </a:spcAft>
        <a:defRPr sz="3600" b="1">
          <a:solidFill>
            <a:schemeClr val="bg1"/>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har char="•"/>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b="1" i="0" u="none">
          <a:solidFill>
            <a:schemeClr val="bg1"/>
          </a:solidFill>
          <a:latin typeface="+mn-lt"/>
        </a:defRPr>
      </a:lvl2pPr>
      <a:lvl3pPr marL="1143000" indent="-228600" algn="l" rtl="0" eaLnBrk="1" fontAlgn="base" hangingPunct="1">
        <a:spcBef>
          <a:spcPct val="20000"/>
        </a:spcBef>
        <a:spcAft>
          <a:spcPct val="0"/>
        </a:spcAft>
        <a:buChar char="•"/>
        <a:defRPr sz="2400" b="1">
          <a:solidFill>
            <a:schemeClr val="bg1"/>
          </a:solidFill>
          <a:latin typeface="+mn-lt"/>
        </a:defRPr>
      </a:lvl3pPr>
      <a:lvl4pPr marL="1600200" indent="-228600" algn="l" rtl="0" eaLnBrk="1" fontAlgn="base" hangingPunct="1">
        <a:spcBef>
          <a:spcPct val="20000"/>
        </a:spcBef>
        <a:spcAft>
          <a:spcPct val="0"/>
        </a:spcAft>
        <a:buChar char="–"/>
        <a:defRPr sz="2000" b="1">
          <a:solidFill>
            <a:schemeClr val="bg1"/>
          </a:solidFill>
          <a:latin typeface="+mn-lt"/>
        </a:defRPr>
      </a:lvl4pPr>
      <a:lvl5pPr marL="2057400" indent="-228600" algn="l" rtl="0" eaLnBrk="1" fontAlgn="base" hangingPunct="1">
        <a:spcBef>
          <a:spcPct val="20000"/>
        </a:spcBef>
        <a:spcAft>
          <a:spcPct val="0"/>
        </a:spcAft>
        <a:buChar char="»"/>
        <a:defRPr sz="2000" b="1">
          <a:solidFill>
            <a:schemeClr val="bg1"/>
          </a:solidFill>
          <a:latin typeface="+mn-lt"/>
        </a:defRPr>
      </a:lvl5pPr>
      <a:lvl6pPr marL="2514600" indent="-228600" algn="l" rtl="0" eaLnBrk="1" fontAlgn="base" hangingPunct="1">
        <a:spcBef>
          <a:spcPct val="20000"/>
        </a:spcBef>
        <a:spcAft>
          <a:spcPct val="0"/>
        </a:spcAft>
        <a:buChar char="»"/>
        <a:defRPr sz="2000" b="1">
          <a:solidFill>
            <a:schemeClr val="bg1"/>
          </a:solidFill>
          <a:latin typeface="+mn-lt"/>
        </a:defRPr>
      </a:lvl6pPr>
      <a:lvl7pPr marL="2971800" indent="-228600" algn="l" rtl="0" eaLnBrk="1" fontAlgn="base" hangingPunct="1">
        <a:spcBef>
          <a:spcPct val="20000"/>
        </a:spcBef>
        <a:spcAft>
          <a:spcPct val="0"/>
        </a:spcAft>
        <a:buChar char="»"/>
        <a:defRPr sz="2000" b="1">
          <a:solidFill>
            <a:schemeClr val="bg1"/>
          </a:solidFill>
          <a:latin typeface="+mn-lt"/>
        </a:defRPr>
      </a:lvl7pPr>
      <a:lvl8pPr marL="3429000" indent="-228600" algn="l" rtl="0" eaLnBrk="1" fontAlgn="base" hangingPunct="1">
        <a:spcBef>
          <a:spcPct val="20000"/>
        </a:spcBef>
        <a:spcAft>
          <a:spcPct val="0"/>
        </a:spcAft>
        <a:buChar char="»"/>
        <a:defRPr sz="2000" b="1">
          <a:solidFill>
            <a:schemeClr val="bg1"/>
          </a:solidFill>
          <a:latin typeface="+mn-lt"/>
        </a:defRPr>
      </a:lvl8pPr>
      <a:lvl9pPr marL="3886200" indent="-228600" algn="l" rtl="0" eaLnBrk="1" fontAlgn="base" hangingPunct="1">
        <a:spcBef>
          <a:spcPct val="20000"/>
        </a:spcBef>
        <a:spcAft>
          <a:spcPct val="0"/>
        </a:spcAft>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cott.decker@a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ehedberg@asu.edu" TargetMode="External"/><Relationship Id="rId4" Type="http://schemas.openxmlformats.org/officeDocument/2006/relationships/hyperlink" Target="mailto:cassia.spohn@asu.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3"/>
            <a:ext cx="9144000" cy="3047999"/>
          </a:xfrm>
        </p:spPr>
        <p:txBody>
          <a:bodyPr>
            <a:normAutofit/>
          </a:bodyPr>
          <a:lstStyle/>
          <a:p>
            <a:pPr>
              <a:lnSpc>
                <a:spcPct val="100000"/>
              </a:lnSpc>
            </a:pPr>
            <a:r>
              <a:rPr lang="en-US" b="1" dirty="0" smtClean="0">
                <a:effectLst/>
              </a:rPr>
              <a:t>Criminal Stigma, Race, Gender and Employment:  </a:t>
            </a:r>
            <a:br>
              <a:rPr lang="en-US" b="1" dirty="0" smtClean="0">
                <a:effectLst/>
              </a:rPr>
            </a:br>
            <a:r>
              <a:rPr lang="en-US" b="1" dirty="0" smtClean="0">
                <a:effectLst/>
              </a:rPr>
              <a:t>An Expanded Assessment of the Consequences of Imprisonment for Employment</a:t>
            </a:r>
            <a:endParaRPr lang="en-US" dirty="0">
              <a:effectLst/>
            </a:endParaRPr>
          </a:p>
        </p:txBody>
      </p:sp>
      <p:sp>
        <p:nvSpPr>
          <p:cNvPr id="5" name="Subtitle 4"/>
          <p:cNvSpPr>
            <a:spLocks noGrp="1"/>
          </p:cNvSpPr>
          <p:nvPr>
            <p:ph type="subTitle" idx="1"/>
          </p:nvPr>
        </p:nvSpPr>
        <p:spPr>
          <a:xfrm>
            <a:off x="0" y="4191000"/>
            <a:ext cx="9144000" cy="1828800"/>
          </a:xfrm>
        </p:spPr>
        <p:txBody>
          <a:bodyPr numCol="2">
            <a:normAutofit/>
          </a:bodyPr>
          <a:lstStyle/>
          <a:p>
            <a:r>
              <a:rPr lang="en-US" sz="2200" b="0" dirty="0" smtClean="0">
                <a:effectLst/>
              </a:rPr>
              <a:t>Scott H. Decker, PI </a:t>
            </a:r>
          </a:p>
          <a:p>
            <a:r>
              <a:rPr lang="en-US" sz="2000" b="0" dirty="0" smtClean="0">
                <a:solidFill>
                  <a:srgbClr val="FFC000"/>
                </a:solidFill>
                <a:effectLst/>
                <a:hlinkClick r:id="rId3"/>
              </a:rPr>
              <a:t>scott.decker@asu.edu</a:t>
            </a:r>
            <a:endParaRPr lang="en-US" sz="2000" b="0" dirty="0" smtClean="0">
              <a:solidFill>
                <a:srgbClr val="FFC000"/>
              </a:solidFill>
              <a:effectLst/>
            </a:endParaRPr>
          </a:p>
          <a:p>
            <a:r>
              <a:rPr lang="en-US" sz="2200" b="0" dirty="0" smtClean="0">
                <a:effectLst/>
              </a:rPr>
              <a:t>Cassia Spohn, Co-PI </a:t>
            </a:r>
          </a:p>
          <a:p>
            <a:r>
              <a:rPr lang="en-US" sz="2000" b="0" dirty="0" smtClean="0">
                <a:effectLst/>
                <a:hlinkClick r:id="rId4"/>
              </a:rPr>
              <a:t>cassia.spohn@asu.edu</a:t>
            </a:r>
            <a:endParaRPr lang="en-US" sz="2200" b="0" dirty="0" smtClean="0">
              <a:effectLst/>
            </a:endParaRPr>
          </a:p>
          <a:p>
            <a:r>
              <a:rPr lang="en-US" sz="2200" b="0" dirty="0" smtClean="0">
                <a:effectLst/>
              </a:rPr>
              <a:t>Natalie Ortiz, Ph.D. Student</a:t>
            </a:r>
          </a:p>
          <a:p>
            <a:r>
              <a:rPr lang="en-US" sz="2000" b="0" dirty="0" smtClean="0">
                <a:effectLst/>
                <a:hlinkClick r:id="rId5"/>
              </a:rPr>
              <a:t>natalie.ortiz@asu.edu</a:t>
            </a:r>
          </a:p>
          <a:p>
            <a:endParaRPr lang="en-US" sz="2000" b="0" dirty="0" smtClean="0">
              <a:effectLst/>
              <a:hlinkClick r:id="rId5"/>
            </a:endParaRPr>
          </a:p>
        </p:txBody>
      </p:sp>
      <p:sp>
        <p:nvSpPr>
          <p:cNvPr id="8" name="TextBox 7"/>
          <p:cNvSpPr txBox="1"/>
          <p:nvPr/>
        </p:nvSpPr>
        <p:spPr>
          <a:xfrm>
            <a:off x="0" y="3124200"/>
            <a:ext cx="9144000" cy="769441"/>
          </a:xfrm>
          <a:prstGeom prst="rect">
            <a:avLst/>
          </a:prstGeom>
          <a:noFill/>
        </p:spPr>
        <p:txBody>
          <a:bodyPr wrap="square" rtlCol="0">
            <a:spAutoFit/>
          </a:bodyPr>
          <a:lstStyle/>
          <a:p>
            <a:pPr algn="ctr"/>
            <a:r>
              <a:rPr lang="en-US" sz="2200" b="1" kern="0" dirty="0" smtClean="0">
                <a:solidFill>
                  <a:srgbClr val="FFFFFF"/>
                </a:solidFill>
                <a:ea typeface="+mj-ea"/>
                <a:cs typeface="+mj-cs"/>
              </a:rPr>
              <a:t>National institute of Justice</a:t>
            </a:r>
          </a:p>
          <a:p>
            <a:pPr algn="ctr"/>
            <a:r>
              <a:rPr lang="en-US" sz="2200" b="1" kern="0" dirty="0" smtClean="0">
                <a:solidFill>
                  <a:srgbClr val="FFFFFF"/>
                </a:solidFill>
                <a:ea typeface="+mj-ea"/>
                <a:cs typeface="+mj-cs"/>
              </a:rPr>
              <a:t>February 26, 2014</a:t>
            </a:r>
          </a:p>
        </p:txBody>
      </p:sp>
    </p:spTree>
    <p:extLst>
      <p:ext uri="{BB962C8B-B14F-4D97-AF65-F5344CB8AC3E}">
        <p14:creationId xmlns:p14="http://schemas.microsoft.com/office/powerpoint/2010/main" val="3878150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4400"/>
          </a:xfrm>
        </p:spPr>
        <p:txBody>
          <a:bodyPr/>
          <a:lstStyle/>
          <a:p>
            <a:r>
              <a:rPr lang="en-US" dirty="0" smtClean="0">
                <a:effectLst/>
              </a:rPr>
              <a:t>ASU Employment Audit Project</a:t>
            </a:r>
            <a:endParaRPr lang="en-US" dirty="0">
              <a:effectLst/>
            </a:endParaRPr>
          </a:p>
        </p:txBody>
      </p:sp>
      <p:sp>
        <p:nvSpPr>
          <p:cNvPr id="3" name="Content Placeholder 2"/>
          <p:cNvSpPr>
            <a:spLocks noGrp="1"/>
          </p:cNvSpPr>
          <p:nvPr>
            <p:ph idx="1"/>
          </p:nvPr>
        </p:nvSpPr>
        <p:spPr>
          <a:xfrm>
            <a:off x="304800" y="1371600"/>
            <a:ext cx="8534400" cy="4724400"/>
          </a:xfrm>
        </p:spPr>
        <p:txBody>
          <a:bodyPr>
            <a:normAutofit lnSpcReduction="10000"/>
          </a:bodyPr>
          <a:lstStyle/>
          <a:p>
            <a:r>
              <a:rPr lang="en-US" b="0" dirty="0" smtClean="0">
                <a:effectLst/>
              </a:rPr>
              <a:t>Goals:</a:t>
            </a:r>
          </a:p>
          <a:p>
            <a:pPr lvl="1"/>
            <a:r>
              <a:rPr lang="en-US" b="0" dirty="0" smtClean="0"/>
              <a:t>Assess the impact of a prison record on employment chances</a:t>
            </a:r>
          </a:p>
          <a:p>
            <a:pPr lvl="2"/>
            <a:r>
              <a:rPr lang="en-US" b="0" dirty="0" smtClean="0"/>
              <a:t>Black, white, and Hispanic</a:t>
            </a:r>
          </a:p>
          <a:p>
            <a:pPr lvl="2"/>
            <a:r>
              <a:rPr lang="en-US" b="0" dirty="0" smtClean="0"/>
              <a:t>Male and Female</a:t>
            </a:r>
          </a:p>
          <a:p>
            <a:pPr lvl="2"/>
            <a:r>
              <a:rPr lang="en-US" b="0" dirty="0" smtClean="0"/>
              <a:t>Educational attainment</a:t>
            </a:r>
          </a:p>
          <a:p>
            <a:pPr lvl="3"/>
            <a:r>
              <a:rPr lang="en-US" b="0" dirty="0" smtClean="0"/>
              <a:t>Community college degree</a:t>
            </a:r>
          </a:p>
          <a:p>
            <a:pPr lvl="2"/>
            <a:r>
              <a:rPr lang="en-US" b="0" dirty="0" smtClean="0"/>
              <a:t>Online job application method</a:t>
            </a:r>
          </a:p>
          <a:p>
            <a:r>
              <a:rPr lang="en-US" b="0" dirty="0" smtClean="0">
                <a:effectLst/>
              </a:rPr>
              <a:t>Southwest region of the U.S.</a:t>
            </a:r>
          </a:p>
          <a:p>
            <a:r>
              <a:rPr lang="en-US" b="0" dirty="0" smtClean="0">
                <a:effectLst/>
              </a:rPr>
              <a:t>Challenging economic times</a:t>
            </a:r>
          </a:p>
        </p:txBody>
      </p:sp>
    </p:spTree>
    <p:extLst>
      <p:ext uri="{BB962C8B-B14F-4D97-AF65-F5344CB8AC3E}">
        <p14:creationId xmlns:p14="http://schemas.microsoft.com/office/powerpoint/2010/main" val="120297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4400"/>
          </a:xfrm>
        </p:spPr>
        <p:txBody>
          <a:bodyPr/>
          <a:lstStyle/>
          <a:p>
            <a:r>
              <a:rPr lang="en-US" dirty="0" smtClean="0">
                <a:effectLst/>
              </a:rPr>
              <a:t>Study Components</a:t>
            </a:r>
            <a:endParaRPr lang="en-US" dirty="0">
              <a:effectLst/>
            </a:endParaRPr>
          </a:p>
        </p:txBody>
      </p:sp>
      <p:sp>
        <p:nvSpPr>
          <p:cNvPr id="3" name="Content Placeholder 2"/>
          <p:cNvSpPr>
            <a:spLocks noGrp="1"/>
          </p:cNvSpPr>
          <p:nvPr>
            <p:ph idx="1"/>
          </p:nvPr>
        </p:nvSpPr>
        <p:spPr>
          <a:xfrm>
            <a:off x="304800" y="1371600"/>
            <a:ext cx="8534400" cy="4724400"/>
          </a:xfrm>
        </p:spPr>
        <p:txBody>
          <a:bodyPr>
            <a:normAutofit/>
          </a:bodyPr>
          <a:lstStyle/>
          <a:p>
            <a:r>
              <a:rPr lang="en-US" b="0" dirty="0" smtClean="0">
                <a:effectLst/>
              </a:rPr>
              <a:t>Employment Audits</a:t>
            </a:r>
          </a:p>
          <a:p>
            <a:endParaRPr lang="en-US" b="0" dirty="0" smtClean="0">
              <a:effectLst/>
            </a:endParaRPr>
          </a:p>
          <a:p>
            <a:r>
              <a:rPr lang="en-US" b="0" dirty="0" smtClean="0">
                <a:effectLst/>
              </a:rPr>
              <a:t>Correspondence Tests</a:t>
            </a:r>
          </a:p>
          <a:p>
            <a:endParaRPr lang="en-US" b="0" dirty="0" smtClean="0">
              <a:effectLst/>
            </a:endParaRPr>
          </a:p>
          <a:p>
            <a:r>
              <a:rPr lang="en-US" b="0" dirty="0" smtClean="0">
                <a:effectLst/>
              </a:rPr>
              <a:t>Employer Interviews</a:t>
            </a:r>
          </a:p>
        </p:txBody>
      </p:sp>
    </p:spTree>
    <p:extLst>
      <p:ext uri="{BB962C8B-B14F-4D97-AF65-F5344CB8AC3E}">
        <p14:creationId xmlns:p14="http://schemas.microsoft.com/office/powerpoint/2010/main" val="120297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4400"/>
          </a:xfrm>
        </p:spPr>
        <p:txBody>
          <a:bodyPr/>
          <a:lstStyle/>
          <a:p>
            <a:r>
              <a:rPr lang="en-US" dirty="0" smtClean="0">
                <a:effectLst/>
              </a:rPr>
              <a:t>Methodology</a:t>
            </a:r>
            <a:endParaRPr lang="en-US" dirty="0">
              <a:effectLst/>
            </a:endParaRPr>
          </a:p>
        </p:txBody>
      </p:sp>
      <p:sp>
        <p:nvSpPr>
          <p:cNvPr id="3" name="Content Placeholder 2"/>
          <p:cNvSpPr>
            <a:spLocks noGrp="1"/>
          </p:cNvSpPr>
          <p:nvPr>
            <p:ph idx="1"/>
          </p:nvPr>
        </p:nvSpPr>
        <p:spPr>
          <a:xfrm>
            <a:off x="304800" y="1371600"/>
            <a:ext cx="8534400" cy="4724400"/>
          </a:xfrm>
        </p:spPr>
        <p:txBody>
          <a:bodyPr>
            <a:normAutofit fontScale="77500" lnSpcReduction="20000"/>
          </a:bodyPr>
          <a:lstStyle/>
          <a:p>
            <a:r>
              <a:rPr lang="en-US" b="0" dirty="0" smtClean="0">
                <a:effectLst/>
              </a:rPr>
              <a:t>Correspondence method</a:t>
            </a:r>
          </a:p>
          <a:p>
            <a:pPr lvl="1"/>
            <a:r>
              <a:rPr lang="en-US" b="0" dirty="0" smtClean="0"/>
              <a:t>Applied for jobs online</a:t>
            </a:r>
          </a:p>
          <a:p>
            <a:pPr lvl="2"/>
            <a:r>
              <a:rPr lang="en-US" b="0" dirty="0" smtClean="0"/>
              <a:t>Most frequently used resource by offenders looking for a job in Arizona (NIC Offender Employment Specialist Training, Jan. 2011)</a:t>
            </a:r>
          </a:p>
          <a:p>
            <a:pPr lvl="2"/>
            <a:r>
              <a:rPr lang="en-US" b="0" dirty="0" smtClean="0"/>
              <a:t>Craigslist and </a:t>
            </a:r>
            <a:r>
              <a:rPr lang="en-US" b="0" dirty="0" err="1" smtClean="0"/>
              <a:t>Careerbuilder</a:t>
            </a:r>
            <a:endParaRPr lang="en-US" b="0" dirty="0" smtClean="0"/>
          </a:p>
          <a:p>
            <a:r>
              <a:rPr lang="en-US" b="0" dirty="0" smtClean="0">
                <a:effectLst/>
              </a:rPr>
              <a:t>Applied for jobs over same 16 week period in 2011 and 2012</a:t>
            </a:r>
          </a:p>
          <a:p>
            <a:pPr lvl="1"/>
            <a:r>
              <a:rPr lang="en-US" b="0" dirty="0" smtClean="0"/>
              <a:t>All applicants for the same job</a:t>
            </a:r>
          </a:p>
          <a:p>
            <a:pPr lvl="1"/>
            <a:r>
              <a:rPr lang="en-US" b="0" dirty="0" smtClean="0"/>
              <a:t>Job openings in Maricopa County</a:t>
            </a:r>
          </a:p>
          <a:p>
            <a:r>
              <a:rPr lang="en-US" b="0" dirty="0" smtClean="0">
                <a:effectLst/>
              </a:rPr>
              <a:t>Entry-level jobs in general/manual labor, customer service, and food service</a:t>
            </a:r>
          </a:p>
          <a:p>
            <a:pPr lvl="1"/>
            <a:r>
              <a:rPr lang="en-US" b="0" dirty="0" smtClean="0"/>
              <a:t>Educational requirement not more than high school degree</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Research Design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8945058"/>
              </p:ext>
            </p:extLst>
          </p:nvPr>
        </p:nvGraphicFramePr>
        <p:xfrm>
          <a:off x="457201" y="2514600"/>
          <a:ext cx="8229599" cy="1577181"/>
        </p:xfrm>
        <a:graphic>
          <a:graphicData uri="http://schemas.openxmlformats.org/drawingml/2006/table">
            <a:tbl>
              <a:tblPr firstRow="1" firstCol="1" bandRow="1">
                <a:tableStyleId>{073A0DAA-6AF3-43AB-8588-CEC1D06C72B9}</a:tableStyleId>
              </a:tblPr>
              <a:tblGrid>
                <a:gridCol w="1407695"/>
                <a:gridCol w="1136984"/>
                <a:gridCol w="1136984"/>
                <a:gridCol w="1136984"/>
                <a:gridCol w="1136984"/>
                <a:gridCol w="1136984"/>
                <a:gridCol w="1136984"/>
              </a:tblGrid>
              <a:tr h="525727">
                <a:tc>
                  <a:txBody>
                    <a:bodyPr/>
                    <a:lstStyle/>
                    <a:p>
                      <a:pPr marL="0" marR="0" algn="ctr">
                        <a:spcBef>
                          <a:spcPts val="0"/>
                        </a:spcBef>
                        <a:spcAft>
                          <a:spcPts val="0"/>
                        </a:spcAft>
                      </a:pPr>
                      <a:r>
                        <a:rPr lang="en-US" sz="1800" dirty="0">
                          <a:effectLst/>
                        </a:rPr>
                        <a:t> </a:t>
                      </a:r>
                      <a:endParaRPr lang="en-US" sz="1800" dirty="0">
                        <a:effectLst/>
                        <a:latin typeface="Calibri"/>
                        <a:ea typeface="Times New Roman"/>
                      </a:endParaRPr>
                    </a:p>
                  </a:txBody>
                  <a:tcPr marL="68580" marR="68580" marT="0" marB="0" anchor="ctr"/>
                </a:tc>
                <a:tc gridSpan="2">
                  <a:txBody>
                    <a:bodyPr/>
                    <a:lstStyle/>
                    <a:p>
                      <a:pPr marL="0" marR="0" algn="ctr">
                        <a:spcBef>
                          <a:spcPts val="0"/>
                        </a:spcBef>
                        <a:spcAft>
                          <a:spcPts val="0"/>
                        </a:spcAft>
                      </a:pPr>
                      <a:r>
                        <a:rPr lang="en-US" sz="1800" dirty="0">
                          <a:effectLst/>
                        </a:rPr>
                        <a:t>Black</a:t>
                      </a:r>
                      <a:endParaRPr lang="en-US" sz="1800" dirty="0">
                        <a:effectLst/>
                        <a:latin typeface="Calibri"/>
                        <a:ea typeface="Times New Roman"/>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a:effectLst/>
                        </a:rPr>
                        <a:t>White</a:t>
                      </a:r>
                      <a:endParaRPr lang="en-US" sz="1800">
                        <a:effectLst/>
                        <a:latin typeface="Calibri"/>
                        <a:ea typeface="Times New Roman"/>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dirty="0">
                          <a:effectLst/>
                        </a:rPr>
                        <a:t>Hispanic</a:t>
                      </a:r>
                      <a:endParaRPr lang="en-US" sz="1800" dirty="0">
                        <a:effectLst/>
                        <a:latin typeface="Calibri"/>
                        <a:ea typeface="Times New Roman"/>
                      </a:endParaRPr>
                    </a:p>
                  </a:txBody>
                  <a:tcPr marL="68580" marR="68580" marT="0" marB="0" anchor="ctr"/>
                </a:tc>
                <a:tc hMerge="1">
                  <a:txBody>
                    <a:bodyPr/>
                    <a:lstStyle/>
                    <a:p>
                      <a:endParaRPr lang="en-US"/>
                    </a:p>
                  </a:txBody>
                  <a:tcPr/>
                </a:tc>
              </a:tr>
              <a:tr h="525727">
                <a:tc>
                  <a:txBody>
                    <a:bodyPr/>
                    <a:lstStyle/>
                    <a:p>
                      <a:pPr marL="0" marR="0" algn="ctr">
                        <a:spcBef>
                          <a:spcPts val="0"/>
                        </a:spcBef>
                        <a:spcAft>
                          <a:spcPts val="0"/>
                        </a:spcAft>
                      </a:pPr>
                      <a:r>
                        <a:rPr lang="en-US" sz="1800" dirty="0">
                          <a:effectLst/>
                        </a:rPr>
                        <a:t>Male</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No 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No 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No prison</a:t>
                      </a:r>
                      <a:endParaRPr lang="en-US" sz="1800" dirty="0">
                        <a:effectLst/>
                        <a:latin typeface="Calibri"/>
                        <a:ea typeface="Times New Roman"/>
                      </a:endParaRPr>
                    </a:p>
                  </a:txBody>
                  <a:tcPr marL="68580" marR="68580" marT="0" marB="0" anchor="ctr"/>
                </a:tc>
              </a:tr>
              <a:tr h="525727">
                <a:tc>
                  <a:txBody>
                    <a:bodyPr/>
                    <a:lstStyle/>
                    <a:p>
                      <a:pPr marL="0" marR="0" algn="ctr">
                        <a:spcBef>
                          <a:spcPts val="0"/>
                        </a:spcBef>
                        <a:spcAft>
                          <a:spcPts val="0"/>
                        </a:spcAft>
                      </a:pPr>
                      <a:r>
                        <a:rPr lang="en-US" sz="1800">
                          <a:effectLst/>
                        </a:rPr>
                        <a:t>Female</a:t>
                      </a:r>
                      <a:endParaRPr lang="en-US" sz="180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a:effectLst/>
                        </a:rPr>
                        <a:t>Prison</a:t>
                      </a:r>
                      <a:endParaRPr lang="en-US" sz="180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a:effectLst/>
                        </a:rPr>
                        <a:t>No prison</a:t>
                      </a:r>
                      <a:endParaRPr lang="en-US" sz="180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No 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Prison</a:t>
                      </a:r>
                      <a:endParaRPr lang="en-US" sz="1800" dirty="0">
                        <a:effectLst/>
                        <a:latin typeface="Calibri"/>
                        <a:ea typeface="Times New Roman"/>
                      </a:endParaRPr>
                    </a:p>
                  </a:txBody>
                  <a:tcPr marL="68580" marR="68580" marT="0" marB="0" anchor="ctr"/>
                </a:tc>
                <a:tc>
                  <a:txBody>
                    <a:bodyPr/>
                    <a:lstStyle/>
                    <a:p>
                      <a:pPr marL="0" marR="0" algn="ctr">
                        <a:spcBef>
                          <a:spcPts val="0"/>
                        </a:spcBef>
                        <a:spcAft>
                          <a:spcPts val="0"/>
                        </a:spcAft>
                      </a:pPr>
                      <a:r>
                        <a:rPr lang="en-US" sz="1800" dirty="0">
                          <a:effectLst/>
                        </a:rPr>
                        <a:t>No prison</a:t>
                      </a:r>
                      <a:endParaRPr lang="en-US" sz="1800" dirty="0">
                        <a:effectLst/>
                        <a:latin typeface="Calibri"/>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901530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685800"/>
          </a:xfrm>
        </p:spPr>
        <p:txBody>
          <a:bodyPr/>
          <a:lstStyle/>
          <a:p>
            <a:r>
              <a:rPr lang="en-US" sz="2800" dirty="0" smtClean="0">
                <a:effectLst/>
              </a:rPr>
              <a:t>Applicants’ Résumés</a:t>
            </a:r>
            <a:endParaRPr lang="en-US" sz="2800" dirty="0">
              <a:effectLst/>
            </a:endParaRPr>
          </a:p>
        </p:txBody>
      </p:sp>
      <p:sp>
        <p:nvSpPr>
          <p:cNvPr id="3" name="Content Placeholder 2"/>
          <p:cNvSpPr>
            <a:spLocks noGrp="1"/>
          </p:cNvSpPr>
          <p:nvPr>
            <p:ph idx="1"/>
          </p:nvPr>
        </p:nvSpPr>
        <p:spPr>
          <a:xfrm>
            <a:off x="228600" y="609600"/>
            <a:ext cx="8686800" cy="5715000"/>
          </a:xfrm>
        </p:spPr>
        <p:txBody>
          <a:bodyPr>
            <a:normAutofit lnSpcReduction="10000"/>
          </a:bodyPr>
          <a:lstStyle/>
          <a:p>
            <a:r>
              <a:rPr lang="en-US" sz="2200" b="0" dirty="0" smtClean="0"/>
              <a:t>12 fictitious applicants (race*prison[yes/no])</a:t>
            </a:r>
          </a:p>
          <a:p>
            <a:pPr lvl="1"/>
            <a:r>
              <a:rPr lang="en-US" sz="1900" b="0" dirty="0"/>
              <a:t>6</a:t>
            </a:r>
            <a:r>
              <a:rPr lang="en-US" sz="1900" b="0" dirty="0" smtClean="0"/>
              <a:t> pairs </a:t>
            </a:r>
          </a:p>
          <a:p>
            <a:pPr lvl="2"/>
            <a:r>
              <a:rPr lang="en-US" sz="1900" b="0" dirty="0" smtClean="0"/>
              <a:t>Within each pair of applicants, 1 with a prison record and 1 without</a:t>
            </a:r>
            <a:endParaRPr lang="en-US" sz="1500" b="0" dirty="0" smtClean="0">
              <a:effectLst/>
            </a:endParaRPr>
          </a:p>
          <a:p>
            <a:r>
              <a:rPr lang="en-US" sz="2200" b="0" dirty="0" smtClean="0">
                <a:effectLst/>
              </a:rPr>
              <a:t>“Cue” race/ethnicity through first and last name</a:t>
            </a:r>
          </a:p>
          <a:p>
            <a:pPr lvl="1"/>
            <a:r>
              <a:rPr lang="en-US" sz="1900" b="0" dirty="0" smtClean="0"/>
              <a:t>Empirical support for our sampling frame of first and last names (Bertrand &amp; </a:t>
            </a:r>
            <a:r>
              <a:rPr lang="en-US" sz="1900" b="0" dirty="0" err="1" smtClean="0"/>
              <a:t>Mullainathan</a:t>
            </a:r>
            <a:r>
              <a:rPr lang="en-US" sz="1900" b="0" dirty="0" smtClean="0"/>
              <a:t>, 2004; Lavender, 1988; Word, Coleman, </a:t>
            </a:r>
            <a:r>
              <a:rPr lang="en-US" sz="1900" b="0" dirty="0" err="1" smtClean="0"/>
              <a:t>Nunziata</a:t>
            </a:r>
            <a:r>
              <a:rPr lang="en-US" sz="1900" b="0" dirty="0" smtClean="0"/>
              <a:t>, &amp; </a:t>
            </a:r>
            <a:r>
              <a:rPr lang="en-US" sz="1900" b="0" dirty="0" err="1" smtClean="0"/>
              <a:t>Kominski</a:t>
            </a:r>
            <a:r>
              <a:rPr lang="en-US" sz="1900" b="0" dirty="0" smtClean="0"/>
              <a:t>, 2010)</a:t>
            </a:r>
          </a:p>
          <a:p>
            <a:r>
              <a:rPr lang="en-US" sz="2200" b="0" dirty="0" smtClean="0">
                <a:effectLst/>
              </a:rPr>
              <a:t>Criminal record </a:t>
            </a:r>
          </a:p>
          <a:p>
            <a:pPr lvl="1"/>
            <a:r>
              <a:rPr lang="en-US" sz="1900" b="0" dirty="0" smtClean="0"/>
              <a:t>Signaled by work in prison</a:t>
            </a:r>
          </a:p>
          <a:p>
            <a:pPr lvl="1"/>
            <a:r>
              <a:rPr lang="en-US" sz="1900" b="0" dirty="0" smtClean="0"/>
              <a:t>Randomly assigned to a résumé within each pair the first week of applications and then switches each week thereafter</a:t>
            </a:r>
          </a:p>
          <a:p>
            <a:r>
              <a:rPr lang="en-US" sz="2200" b="0" dirty="0" smtClean="0">
                <a:effectLst/>
              </a:rPr>
              <a:t>Job skills/qualifications, length of time previously employed matched across all résumés used to apply for jobs</a:t>
            </a:r>
          </a:p>
          <a:p>
            <a:pPr lvl="1"/>
            <a:r>
              <a:rPr lang="en-US" sz="1900" b="0" dirty="0" smtClean="0"/>
              <a:t>High school matched within pair </a:t>
            </a:r>
          </a:p>
          <a:p>
            <a:r>
              <a:rPr lang="en-US" sz="2200" b="0" dirty="0" smtClean="0">
                <a:effectLst/>
              </a:rPr>
              <a:t>Education (Associate’s degree)</a:t>
            </a:r>
          </a:p>
          <a:p>
            <a:pPr lvl="1"/>
            <a:r>
              <a:rPr lang="en-US" sz="1900" b="0" dirty="0" smtClean="0"/>
              <a:t>Randomly assigned to each applicant’s résumé for each job applying for</a:t>
            </a:r>
          </a:p>
          <a:p>
            <a:pPr lvl="1"/>
            <a:r>
              <a:rPr lang="en-US" sz="1900" b="0" dirty="0" smtClean="0"/>
              <a:t>Where applicable, completed before incarceration</a:t>
            </a:r>
          </a:p>
          <a:p>
            <a:pPr lvl="1"/>
            <a:endParaRPr lang="en-US" sz="1600" b="0" dirty="0" smtClean="0"/>
          </a:p>
          <a:p>
            <a:pPr lvl="2"/>
            <a:endParaRPr lang="en-US" b="0" dirty="0" smtClean="0"/>
          </a:p>
          <a:p>
            <a:pPr lvl="2"/>
            <a:endParaRPr lang="en-US" b="0" dirty="0" smtClean="0"/>
          </a:p>
        </p:txBody>
      </p:sp>
    </p:spTree>
    <p:extLst>
      <p:ext uri="{BB962C8B-B14F-4D97-AF65-F5344CB8AC3E}">
        <p14:creationId xmlns:p14="http://schemas.microsoft.com/office/powerpoint/2010/main" val="419132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p:spPr>
        <p:txBody>
          <a:bodyPr/>
          <a:lstStyle/>
          <a:p>
            <a:r>
              <a:rPr lang="en-US" dirty="0" smtClean="0">
                <a:effectLst/>
              </a:rPr>
              <a:t>Results</a:t>
            </a:r>
            <a:endParaRPr lang="en-US" dirty="0">
              <a:effectLst/>
            </a:endParaRPr>
          </a:p>
        </p:txBody>
      </p:sp>
      <p:sp>
        <p:nvSpPr>
          <p:cNvPr id="3" name="Content Placeholder 2"/>
          <p:cNvSpPr>
            <a:spLocks noGrp="1"/>
          </p:cNvSpPr>
          <p:nvPr>
            <p:ph idx="1"/>
          </p:nvPr>
        </p:nvSpPr>
        <p:spPr/>
        <p:txBody>
          <a:bodyPr>
            <a:normAutofit fontScale="77500" lnSpcReduction="20000"/>
          </a:bodyPr>
          <a:lstStyle/>
          <a:p>
            <a:r>
              <a:rPr lang="en-US" b="0" dirty="0">
                <a:effectLst/>
              </a:rPr>
              <a:t>O</a:t>
            </a:r>
            <a:r>
              <a:rPr lang="en-US" b="0" dirty="0" smtClean="0">
                <a:effectLst/>
              </a:rPr>
              <a:t>ver 6,100 applications to </a:t>
            </a:r>
            <a:r>
              <a:rPr lang="en-US" b="0" dirty="0" smtClean="0"/>
              <a:t>518 different employers</a:t>
            </a:r>
          </a:p>
          <a:p>
            <a:pPr lvl="1"/>
            <a:r>
              <a:rPr lang="en-US" b="0" dirty="0" smtClean="0">
                <a:effectLst/>
              </a:rPr>
              <a:t>199 of employers were in customer service</a:t>
            </a:r>
          </a:p>
          <a:p>
            <a:pPr lvl="1"/>
            <a:r>
              <a:rPr lang="en-US" b="0" dirty="0" smtClean="0"/>
              <a:t>143 in general labor</a:t>
            </a:r>
          </a:p>
          <a:p>
            <a:pPr lvl="1"/>
            <a:r>
              <a:rPr lang="en-US" b="0" dirty="0" smtClean="0">
                <a:effectLst/>
              </a:rPr>
              <a:t>176 in food service</a:t>
            </a:r>
          </a:p>
          <a:p>
            <a:r>
              <a:rPr lang="en-US" b="0" dirty="0" smtClean="0">
                <a:effectLst/>
              </a:rPr>
              <a:t>Evenly distributed across race/ethnicity, gender and prison test condition</a:t>
            </a:r>
          </a:p>
          <a:p>
            <a:r>
              <a:rPr lang="en-US" b="0" dirty="0" smtClean="0">
                <a:effectLst/>
              </a:rPr>
              <a:t>About evenly distributed across college test condition</a:t>
            </a:r>
          </a:p>
          <a:p>
            <a:r>
              <a:rPr lang="en-US" b="0" dirty="0" smtClean="0">
                <a:effectLst/>
              </a:rPr>
              <a:t>68% of applications were submitted in 2012</a:t>
            </a:r>
          </a:p>
          <a:p>
            <a:r>
              <a:rPr lang="en-US" b="0" dirty="0" smtClean="0">
                <a:effectLst/>
              </a:rPr>
              <a:t>73% of jobs were found on craigslist</a:t>
            </a:r>
          </a:p>
          <a:p>
            <a:pPr lvl="1"/>
            <a:r>
              <a:rPr lang="en-US" b="0" dirty="0" smtClean="0"/>
              <a:t>Out of the jobs found using </a:t>
            </a:r>
            <a:r>
              <a:rPr lang="en-US" b="0" dirty="0" err="1" smtClean="0"/>
              <a:t>Careerbuilder</a:t>
            </a:r>
            <a:r>
              <a:rPr lang="en-US" b="0" dirty="0" smtClean="0"/>
              <a:t>, more than half were in customer service and 11 percent in food service.</a:t>
            </a:r>
          </a:p>
          <a:p>
            <a:pPr lvl="2"/>
            <a:r>
              <a:rPr lang="en-US" b="0" dirty="0" smtClean="0"/>
              <a:t>42% of jobs found on craigslist were in food service</a:t>
            </a:r>
          </a:p>
          <a:p>
            <a:pPr>
              <a:buNone/>
            </a:pPr>
            <a:endParaRPr lang="en-US" b="0" dirty="0" smtClean="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Dependent Variable</a:t>
            </a:r>
            <a:endParaRPr lang="en-US" dirty="0">
              <a:effectLst/>
            </a:endParaRPr>
          </a:p>
        </p:txBody>
      </p:sp>
      <p:sp>
        <p:nvSpPr>
          <p:cNvPr id="3" name="Content Placeholder 2"/>
          <p:cNvSpPr>
            <a:spLocks noGrp="1"/>
          </p:cNvSpPr>
          <p:nvPr>
            <p:ph idx="1"/>
          </p:nvPr>
        </p:nvSpPr>
        <p:spPr>
          <a:xfrm>
            <a:off x="457200" y="1143000"/>
            <a:ext cx="8382000" cy="2362200"/>
          </a:xfrm>
        </p:spPr>
        <p:txBody>
          <a:bodyPr/>
          <a:lstStyle/>
          <a:p>
            <a:r>
              <a:rPr lang="en-US" b="0" dirty="0" smtClean="0">
                <a:effectLst/>
              </a:rPr>
              <a:t>Includes callbacks and emails</a:t>
            </a:r>
          </a:p>
          <a:p>
            <a:pPr lvl="1"/>
            <a:r>
              <a:rPr lang="en-US" b="0" dirty="0" smtClean="0"/>
              <a:t>Interviews and inquiries</a:t>
            </a:r>
          </a:p>
          <a:p>
            <a:r>
              <a:rPr lang="en-US" b="0" dirty="0" smtClean="0">
                <a:effectLst/>
              </a:rPr>
              <a:t>7.43% of applications resulted in a favorable response, lower than previous work, reflecting the difficult economic times. </a:t>
            </a:r>
          </a:p>
          <a:p>
            <a:pPr>
              <a:buNone/>
            </a:pPr>
            <a:endParaRPr lang="en-US" b="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Correspondence Test: Male Results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913847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462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Correspondence Test: Female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101736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1208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Study: Male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626762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9358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590800"/>
            <a:ext cx="7772400" cy="1477328"/>
          </a:xfrm>
          <a:prstGeom prst="rect">
            <a:avLst/>
          </a:prstGeom>
          <a:noFill/>
        </p:spPr>
        <p:txBody>
          <a:bodyPr wrap="square" rtlCol="0">
            <a:spAutoFit/>
          </a:bodyPr>
          <a:lstStyle/>
          <a:p>
            <a:r>
              <a:rPr lang="en-US" dirty="0" smtClean="0">
                <a:solidFill>
                  <a:schemeClr val="bg1"/>
                </a:solidFill>
              </a:rPr>
              <a:t>This research was supported by funding from the National Institute of Justice (2010-MU-MU-0004). Opinions or points of view expressed are those of the authors and do not necessarily reflect the official position or policies of the U.S. Department of Justice.  We thank Marilyn Moses for her support and guidance. She is one in a million.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Study: Female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58746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5682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6400800"/>
            <a:ext cx="9144000" cy="457200"/>
            <a:chOff x="0" y="6400800"/>
            <a:chExt cx="9144000" cy="457200"/>
          </a:xfrm>
        </p:grpSpPr>
        <p:sp>
          <p:nvSpPr>
            <p:cNvPr id="8" name="Rectangle 7"/>
            <p:cNvSpPr/>
            <p:nvPr/>
          </p:nvSpPr>
          <p:spPr>
            <a:xfrm>
              <a:off x="0" y="6400800"/>
              <a:ext cx="91440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9" name="Picture 4" descr="C:\Users\cnstark\Desktop\logo_mg.e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477000"/>
              <a:ext cx="7921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6400800"/>
              <a:ext cx="9144000" cy="46038"/>
            </a:xfrm>
            <a:prstGeom prst="rect">
              <a:avLst/>
            </a:prstGeom>
            <a:solidFill>
              <a:srgbClr val="FFB310"/>
            </a:solidFill>
            <a:ln>
              <a:solidFill>
                <a:srgbClr val="FFB31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304800" y="228600"/>
            <a:ext cx="8686800" cy="7448194"/>
          </a:xfrm>
          <a:prstGeom prst="rect">
            <a:avLst/>
          </a:prstGeom>
          <a:noFill/>
        </p:spPr>
        <p:txBody>
          <a:bodyPr wrap="square" rtlCol="0">
            <a:spAutoFit/>
          </a:bodyPr>
          <a:lstStyle/>
          <a:p>
            <a:r>
              <a:rPr lang="en-US" sz="1600" dirty="0">
                <a:solidFill>
                  <a:srgbClr val="FFFFFF"/>
                </a:solidFill>
              </a:rPr>
              <a:t/>
            </a:r>
            <a:br>
              <a:rPr lang="en-US" sz="1600" dirty="0">
                <a:solidFill>
                  <a:srgbClr val="FFFFFF"/>
                </a:solidFill>
              </a:rPr>
            </a:br>
            <a:r>
              <a:rPr lang="en-US" dirty="0">
                <a:solidFill>
                  <a:srgbClr val="FFFFFF"/>
                </a:solidFill>
              </a:rPr>
              <a:t>After several minutes the manager came out and shook my hand. The first thing he said was "So you're looking for a back of house, based on your experience?" I replied "I am available for any type of position."  He said "we will be looking for back of house later in the month, I will hold this until then."  He thanked me for my time and I left.  I am unsure if I was steered to a different position due to the prison record or simply a lack of experience in serving. We did not sit down and have a formal interview, Mike simply asked THE QUESTION while we were standing at the bar. Male. Ex Prisoner. </a:t>
            </a:r>
            <a:br>
              <a:rPr lang="en-US" dirty="0">
                <a:solidFill>
                  <a:srgbClr val="FFFFFF"/>
                </a:solidFill>
              </a:rPr>
            </a:br>
            <a:r>
              <a:rPr lang="en-US" dirty="0">
                <a:solidFill>
                  <a:srgbClr val="FFFFFF"/>
                </a:solidFill>
              </a:rPr>
              <a:t/>
            </a:r>
            <a:br>
              <a:rPr lang="en-US" dirty="0">
                <a:solidFill>
                  <a:srgbClr val="FFFFFF"/>
                </a:solidFill>
              </a:rPr>
            </a:br>
            <a:r>
              <a:rPr lang="en-US" dirty="0" smtClean="0">
                <a:solidFill>
                  <a:srgbClr val="FFFFFF"/>
                </a:solidFill>
              </a:rPr>
              <a:t>The </a:t>
            </a:r>
            <a:r>
              <a:rPr lang="en-US" dirty="0">
                <a:solidFill>
                  <a:srgbClr val="FFFFFF"/>
                </a:solidFill>
              </a:rPr>
              <a:t>manager finally came out and talked to me. He asked me what I did in prison and told him that I worked in the kitchen. He didn’t seem to change his demeanor when he found out about my prison record. He did however try to lure me to a different job. He advised me that he was going to forward my application to the kitchen hiring manager. He told me that he had a lot of host applications but that I would have a better chance applying for kitchen help .Male. Ex Prisoner.</a:t>
            </a:r>
            <a:br>
              <a:rPr lang="en-US" dirty="0">
                <a:solidFill>
                  <a:srgbClr val="FFFFFF"/>
                </a:solidFill>
              </a:rPr>
            </a:br>
            <a:r>
              <a:rPr lang="en-US" dirty="0">
                <a:solidFill>
                  <a:srgbClr val="FFFFFF"/>
                </a:solidFill>
              </a:rPr>
              <a:t/>
            </a:r>
            <a:br>
              <a:rPr lang="en-US" dirty="0">
                <a:solidFill>
                  <a:srgbClr val="FFFFFF"/>
                </a:solidFill>
              </a:rPr>
            </a:br>
            <a:r>
              <a:rPr lang="en-US" dirty="0" smtClean="0">
                <a:solidFill>
                  <a:srgbClr val="FFFFFF"/>
                </a:solidFill>
              </a:rPr>
              <a:t>After </a:t>
            </a:r>
            <a:r>
              <a:rPr lang="en-US" dirty="0">
                <a:solidFill>
                  <a:srgbClr val="FFFFFF"/>
                </a:solidFill>
              </a:rPr>
              <a:t>reading the prison condition…. She told me to hold on that she was going to see if she could find someone to talk to me. She returned a short time later and told me that they were just taking applications at that time. I thanked her and I left at 2:20 pm. Male. Ex Prisoner. </a:t>
            </a:r>
            <a:br>
              <a:rPr lang="en-US" dirty="0">
                <a:solidFill>
                  <a:srgbClr val="FFFFFF"/>
                </a:solidFill>
              </a:rPr>
            </a:br>
            <a:r>
              <a:rPr lang="en-US" dirty="0">
                <a:solidFill>
                  <a:srgbClr val="FFFFFF"/>
                </a:solidFill>
              </a:rPr>
              <a:t> </a:t>
            </a:r>
            <a:br>
              <a:rPr lang="en-US" dirty="0">
                <a:solidFill>
                  <a:srgbClr val="FFFFFF"/>
                </a:solidFill>
              </a:rPr>
            </a:br>
            <a:r>
              <a:rPr lang="en-US" dirty="0">
                <a:solidFill>
                  <a:srgbClr val="FFFFFF"/>
                </a:solidFill>
              </a:rPr>
              <a:t/>
            </a:r>
            <a:br>
              <a:rPr lang="en-US" dirty="0">
                <a:solidFill>
                  <a:srgbClr val="FFFFFF"/>
                </a:solidFill>
              </a:rPr>
            </a:br>
            <a:r>
              <a:rPr lang="en-US" sz="1600" dirty="0">
                <a:solidFill>
                  <a:srgbClr val="FFFFFF"/>
                </a:solidFill>
              </a:rPr>
              <a:t/>
            </a:r>
            <a:br>
              <a:rPr lang="en-US" sz="1600" dirty="0">
                <a:solidFill>
                  <a:srgbClr val="FFFFFF"/>
                </a:solidFill>
              </a:rPr>
            </a:br>
            <a:r>
              <a:rPr lang="en-US" sz="1600" dirty="0">
                <a:solidFill>
                  <a:srgbClr val="FFFFFF"/>
                </a:solidFill>
              </a:rPr>
              <a:t> </a:t>
            </a:r>
            <a:br>
              <a:rPr lang="en-US" sz="1600" dirty="0">
                <a:solidFill>
                  <a:srgbClr val="FFFFFF"/>
                </a:solidFill>
              </a:rPr>
            </a:br>
            <a:r>
              <a:rPr lang="en-US" sz="1600" dirty="0">
                <a:solidFill>
                  <a:srgbClr val="FFFFFF"/>
                </a:solidFill>
              </a:rPr>
              <a:t/>
            </a:r>
            <a:br>
              <a:rPr lang="en-US" sz="1600"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6868831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762000"/>
          </a:xfrm>
        </p:spPr>
        <p:txBody>
          <a:bodyPr>
            <a:normAutofit/>
          </a:bodyPr>
          <a:lstStyle/>
          <a:p>
            <a:r>
              <a:rPr lang="en-US" dirty="0" smtClean="0">
                <a:effectLst/>
              </a:rPr>
              <a:t>Analysis</a:t>
            </a:r>
            <a:endParaRPr lang="en-US" dirty="0">
              <a:effectLst/>
            </a:endParaRPr>
          </a:p>
        </p:txBody>
      </p:sp>
      <p:sp>
        <p:nvSpPr>
          <p:cNvPr id="5" name="Content Placeholder 4"/>
          <p:cNvSpPr>
            <a:spLocks noGrp="1"/>
          </p:cNvSpPr>
          <p:nvPr>
            <p:ph idx="1"/>
          </p:nvPr>
        </p:nvSpPr>
        <p:spPr>
          <a:xfrm>
            <a:off x="457200" y="762000"/>
            <a:ext cx="8382000" cy="5334000"/>
          </a:xfrm>
        </p:spPr>
        <p:txBody>
          <a:bodyPr/>
          <a:lstStyle/>
          <a:p>
            <a:r>
              <a:rPr lang="en-US" b="0" dirty="0" smtClean="0"/>
              <a:t>Cross-classified random effects model</a:t>
            </a:r>
          </a:p>
          <a:p>
            <a:pPr lvl="1"/>
            <a:r>
              <a:rPr lang="en-US" b="0" dirty="0" smtClean="0"/>
              <a:t>MLM framework</a:t>
            </a:r>
          </a:p>
          <a:p>
            <a:pPr lvl="1"/>
            <a:r>
              <a:rPr lang="en-US" b="0" dirty="0" smtClean="0"/>
              <a:t>Parallel level-2 groups</a:t>
            </a:r>
          </a:p>
          <a:p>
            <a:pPr lvl="2"/>
            <a:r>
              <a:rPr lang="en-US" b="0" dirty="0" smtClean="0"/>
              <a:t>Do not cluster hierarchically</a:t>
            </a:r>
          </a:p>
          <a:p>
            <a:pPr lvl="1"/>
            <a:r>
              <a:rPr lang="en-US" b="0" dirty="0" smtClean="0"/>
              <a:t>Three sources of random variation</a:t>
            </a:r>
          </a:p>
          <a:p>
            <a:pPr lvl="2"/>
            <a:r>
              <a:rPr lang="en-US" b="0" dirty="0" smtClean="0"/>
              <a:t>Individual characteristics (race/ethnicity, prison record, education)</a:t>
            </a:r>
          </a:p>
          <a:p>
            <a:pPr lvl="2"/>
            <a:r>
              <a:rPr lang="en-US" b="0" dirty="0" smtClean="0"/>
              <a:t>Résumé (analogous to “tester effects”)</a:t>
            </a:r>
          </a:p>
          <a:p>
            <a:pPr lvl="2"/>
            <a:r>
              <a:rPr lang="en-US" b="0" dirty="0" smtClean="0"/>
              <a:t>Job type </a:t>
            </a:r>
          </a:p>
          <a:p>
            <a:pPr lvl="3"/>
            <a:r>
              <a:rPr lang="en-US" b="0" dirty="0" smtClean="0"/>
              <a:t>Office/admin; Food service/restaurant; General/manual labor; Sales; Customer service</a:t>
            </a:r>
            <a:endParaRPr lang="en-US"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382000" cy="914400"/>
          </a:xfrm>
        </p:spPr>
        <p:txBody>
          <a:bodyPr/>
          <a:lstStyle/>
          <a:p>
            <a:r>
              <a:rPr lang="en-US" dirty="0" smtClean="0">
                <a:effectLst/>
              </a:rPr>
              <a:t>Findings</a:t>
            </a:r>
            <a:endParaRPr lang="en-US" dirty="0">
              <a:effectLst/>
            </a:endParaRPr>
          </a:p>
        </p:txBody>
      </p:sp>
      <p:graphicFrame>
        <p:nvGraphicFramePr>
          <p:cNvPr id="4" name="Content Placeholder 3"/>
          <p:cNvGraphicFramePr>
            <a:graphicFrameLocks noGrp="1"/>
          </p:cNvGraphicFramePr>
          <p:nvPr>
            <p:ph idx="1"/>
          </p:nvPr>
        </p:nvGraphicFramePr>
        <p:xfrm>
          <a:off x="152400" y="762001"/>
          <a:ext cx="8839200" cy="3413760"/>
        </p:xfrm>
        <a:graphic>
          <a:graphicData uri="http://schemas.openxmlformats.org/drawingml/2006/table">
            <a:tbl>
              <a:tblPr firstRow="1" bandRow="1">
                <a:tableStyleId>{5940675A-B579-460E-94D1-54222C63F5DA}</a:tableStyleId>
              </a:tblPr>
              <a:tblGrid>
                <a:gridCol w="1767840"/>
                <a:gridCol w="1767840"/>
                <a:gridCol w="1767840"/>
                <a:gridCol w="1767840"/>
                <a:gridCol w="1767840"/>
              </a:tblGrid>
              <a:tr h="199428">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gridSpan="2">
                  <a:txBody>
                    <a:bodyPr/>
                    <a:lstStyle/>
                    <a:p>
                      <a:pPr algn="ctr"/>
                      <a:r>
                        <a:rPr lang="en-US" sz="1400" b="1" dirty="0" smtClean="0">
                          <a:latin typeface="Times New Roman" pitchFamily="18" charset="0"/>
                          <a:cs typeface="Times New Roman" pitchFamily="18" charset="0"/>
                        </a:rPr>
                        <a:t>Model 1</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solidFill>
                      <a:schemeClr val="bg1"/>
                    </a:solidFill>
                  </a:tcPr>
                </a:tc>
                <a:tc gridSpan="2">
                  <a:txBody>
                    <a:bodyPr/>
                    <a:lstStyle/>
                    <a:p>
                      <a:pPr algn="ctr"/>
                      <a:r>
                        <a:rPr lang="en-US" sz="1400" b="1" dirty="0" smtClean="0">
                          <a:latin typeface="Times New Roman" pitchFamily="18" charset="0"/>
                          <a:cs typeface="Times New Roman" pitchFamily="18" charset="0"/>
                        </a:rPr>
                        <a:t>Model 2</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solidFill>
                      <a:schemeClr val="bg1"/>
                    </a:solidFill>
                  </a:tcPr>
                </a:tc>
              </a:tr>
              <a:tr h="199428">
                <a:tc>
                  <a:txBody>
                    <a:bodyPr/>
                    <a:lstStyle/>
                    <a:p>
                      <a:r>
                        <a:rPr lang="en-US" sz="1400" b="1" dirty="0" smtClean="0">
                          <a:latin typeface="Times New Roman" pitchFamily="18" charset="0"/>
                          <a:cs typeface="Times New Roman" pitchFamily="18" charset="0"/>
                        </a:rPr>
                        <a:t>Fixed</a:t>
                      </a:r>
                      <a:r>
                        <a:rPr lang="en-US" sz="1400" b="1" baseline="0" dirty="0" smtClean="0">
                          <a:latin typeface="Times New Roman" pitchFamily="18" charset="0"/>
                          <a:cs typeface="Times New Roman" pitchFamily="18" charset="0"/>
                        </a:rPr>
                        <a:t> effects</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Exp(b)</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SE</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Exp(b)</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SE</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Intercept</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.068</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.33***</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.076</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.37***</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Race/ethnicity</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     Black</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.841</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.24</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     Hispanic</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1.20</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.23</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Prison</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.976</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.23</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College</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.936</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.14</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gridSpan="2">
                  <a:txBody>
                    <a:bodyPr/>
                    <a:lstStyle/>
                    <a:p>
                      <a:r>
                        <a:rPr lang="en-US" sz="1400" baseline="0" dirty="0" smtClean="0">
                          <a:latin typeface="Times New Roman" pitchFamily="18" charset="0"/>
                          <a:cs typeface="Times New Roman" pitchFamily="18" charset="0"/>
                        </a:rPr>
                        <a:t>Interaction effects</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dirty="0"/>
                    </a:p>
                  </a:txBody>
                  <a:tcP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     Black*prison</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.773</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.36</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     Hispanic*prison</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.833</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.33</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b="1" dirty="0" smtClean="0">
                          <a:latin typeface="Times New Roman" pitchFamily="18" charset="0"/>
                          <a:cs typeface="Times New Roman" pitchFamily="18" charset="0"/>
                        </a:rPr>
                        <a:t>Random</a:t>
                      </a:r>
                      <a:r>
                        <a:rPr lang="en-US" sz="1400" b="1" baseline="0" dirty="0" smtClean="0">
                          <a:latin typeface="Times New Roman" pitchFamily="18" charset="0"/>
                          <a:cs typeface="Times New Roman" pitchFamily="18" charset="0"/>
                        </a:rPr>
                        <a:t> effects</a:t>
                      </a:r>
                      <a:endParaRPr lang="en-US" sz="1400" b="1"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Times New Roman" pitchFamily="18" charset="0"/>
                        <a:cs typeface="Times New Roman" pitchFamily="18" charset="0"/>
                      </a:endParaRPr>
                    </a:p>
                  </a:txBody>
                  <a:tcPr marL="45720" marR="4572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algn="ctr"/>
                      <a:endParaRPr lang="en-US" dirty="0">
                        <a:latin typeface="Times New Roman" pitchFamily="18" charset="0"/>
                        <a:cs typeface="Times New Roman" pitchFamily="18" charset="0"/>
                      </a:endParaRPr>
                    </a:p>
                  </a:txBody>
                  <a:tcPr marL="45720" marR="4572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algn="ctr"/>
                      <a:endParaRPr lang="en-US"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Job type</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.702</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.701</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 of</a:t>
                      </a:r>
                      <a:r>
                        <a:rPr lang="en-US" sz="1400" baseline="0" dirty="0" smtClean="0">
                          <a:latin typeface="Times New Roman" pitchFamily="18" charset="0"/>
                          <a:cs typeface="Times New Roman" pitchFamily="18" charset="0"/>
                        </a:rPr>
                        <a:t> variance</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17.6</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17.6</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Resume</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.108</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.000</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9428">
                <a:tc>
                  <a:txBody>
                    <a:bodyPr/>
                    <a:lstStyle/>
                    <a:p>
                      <a:r>
                        <a:rPr lang="en-US" sz="1400" dirty="0" smtClean="0">
                          <a:latin typeface="Times New Roman" pitchFamily="18" charset="0"/>
                          <a:cs typeface="Times New Roman" pitchFamily="18" charset="0"/>
                        </a:rPr>
                        <a:t>% of variance</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3.1</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dirty="0" smtClean="0">
                          <a:latin typeface="Times New Roman" pitchFamily="18" charset="0"/>
                          <a:cs typeface="Times New Roman" pitchFamily="18" charset="0"/>
                        </a:rPr>
                        <a:t>0</a:t>
                      </a: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latin typeface="Times New Roman" pitchFamily="18" charset="0"/>
                        <a:cs typeface="Times New Roman" pitchFamily="18" charset="0"/>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7" name="TextBox 6"/>
          <p:cNvSpPr txBox="1"/>
          <p:nvPr/>
        </p:nvSpPr>
        <p:spPr>
          <a:xfrm>
            <a:off x="152400" y="4191000"/>
            <a:ext cx="8839200" cy="261610"/>
          </a:xfrm>
          <a:prstGeom prst="rect">
            <a:avLst/>
          </a:prstGeom>
          <a:noFill/>
        </p:spPr>
        <p:txBody>
          <a:bodyPr wrap="square" rtlCol="0">
            <a:spAutoFit/>
          </a:bodyPr>
          <a:lstStyle/>
          <a:p>
            <a:r>
              <a:rPr lang="en-US" sz="1100" i="1" dirty="0" smtClean="0">
                <a:solidFill>
                  <a:schemeClr val="bg1"/>
                </a:solidFill>
              </a:rPr>
              <a:t>p</a:t>
            </a:r>
            <a:r>
              <a:rPr lang="en-US" sz="1100" dirty="0" smtClean="0">
                <a:solidFill>
                  <a:schemeClr val="bg1"/>
                </a:solidFill>
              </a:rPr>
              <a:t>&lt;.000</a:t>
            </a:r>
            <a:endParaRPr lang="en-US" sz="11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914400"/>
          </a:xfrm>
        </p:spPr>
        <p:txBody>
          <a:bodyPr/>
          <a:lstStyle/>
          <a:p>
            <a:r>
              <a:rPr lang="en-US" dirty="0" smtClean="0"/>
              <a:t>Power is still an issue</a:t>
            </a:r>
            <a:endParaRPr lang="en-US" dirty="0"/>
          </a:p>
        </p:txBody>
      </p:sp>
      <p:pic>
        <p:nvPicPr>
          <p:cNvPr id="1030" name="Picture 6"/>
          <p:cNvPicPr>
            <a:picLocks noChangeAspect="1" noChangeArrowheads="1"/>
          </p:cNvPicPr>
          <p:nvPr/>
        </p:nvPicPr>
        <p:blipFill>
          <a:blip r:embed="rId2" cstate="print"/>
          <a:srcRect/>
          <a:stretch>
            <a:fillRect/>
          </a:stretch>
        </p:blipFill>
        <p:spPr bwMode="auto">
          <a:xfrm>
            <a:off x="1143000" y="991271"/>
            <a:ext cx="6858000" cy="48754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6400800"/>
            <a:ext cx="9144000" cy="457200"/>
            <a:chOff x="0" y="6400800"/>
            <a:chExt cx="9144000" cy="457200"/>
          </a:xfrm>
        </p:grpSpPr>
        <p:sp>
          <p:nvSpPr>
            <p:cNvPr id="8" name="Rectangle 7"/>
            <p:cNvSpPr/>
            <p:nvPr/>
          </p:nvSpPr>
          <p:spPr>
            <a:xfrm>
              <a:off x="0" y="6400800"/>
              <a:ext cx="91440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9" name="Picture 4" descr="C:\Users\cnstark\Desktop\logo_mg.e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477000"/>
              <a:ext cx="7921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6400800"/>
              <a:ext cx="9144000" cy="46038"/>
            </a:xfrm>
            <a:prstGeom prst="rect">
              <a:avLst/>
            </a:prstGeom>
            <a:solidFill>
              <a:srgbClr val="FFB310"/>
            </a:solidFill>
            <a:ln>
              <a:solidFill>
                <a:srgbClr val="FFB31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228600" y="228600"/>
            <a:ext cx="8763000" cy="5324536"/>
          </a:xfrm>
          <a:prstGeom prst="rect">
            <a:avLst/>
          </a:prstGeom>
          <a:noFill/>
        </p:spPr>
        <p:txBody>
          <a:bodyPr wrap="square" rtlCol="0">
            <a:spAutoFit/>
          </a:bodyPr>
          <a:lstStyle/>
          <a:p>
            <a:r>
              <a:rPr lang="en-US" sz="1600" dirty="0">
                <a:solidFill>
                  <a:srgbClr val="FFFFFF"/>
                </a:solidFill>
              </a:rPr>
              <a:t/>
            </a:r>
            <a:br>
              <a:rPr lang="en-US" sz="1600" dirty="0">
                <a:solidFill>
                  <a:srgbClr val="FFFFFF"/>
                </a:solidFill>
              </a:rPr>
            </a:br>
            <a:r>
              <a:rPr lang="en-US" dirty="0">
                <a:solidFill>
                  <a:srgbClr val="FFFFFF"/>
                </a:solidFill>
              </a:rPr>
              <a:t>We sat down in a corner booth and he looked over my resume. He asked what I did at [a previous job].… He then began to ask me about my schedule: did I have another job? No. Did I have kids? No. Was I in school? He then [asks if] I have reliable transportation? He began to tell me about the area and how the customers are from the neighborhood and they are all educated so the tips "will be good." He asked if I was familiar with the area. I nodded and said I found it just fine. He then led into, “Well, you’re "clean cut," you have a nice personality, so I will be making decisions soon and making calls. Hispanic female ex-prisoner</a:t>
            </a:r>
            <a:br>
              <a:rPr lang="en-US" dirty="0">
                <a:solidFill>
                  <a:srgbClr val="FFFFFF"/>
                </a:solidFill>
              </a:rPr>
            </a:br>
            <a:r>
              <a:rPr lang="en-US" dirty="0">
                <a:solidFill>
                  <a:srgbClr val="FFFFFF"/>
                </a:solidFill>
              </a:rPr>
              <a:t/>
            </a:r>
            <a:br>
              <a:rPr lang="en-US" dirty="0">
                <a:solidFill>
                  <a:srgbClr val="FFFFFF"/>
                </a:solidFill>
              </a:rPr>
            </a:br>
            <a:r>
              <a:rPr lang="en-US" dirty="0">
                <a:solidFill>
                  <a:srgbClr val="FFFFFF"/>
                </a:solidFill>
              </a:rPr>
              <a:t/>
            </a:r>
            <a:br>
              <a:rPr lang="en-US" dirty="0">
                <a:solidFill>
                  <a:srgbClr val="FFFFFF"/>
                </a:solidFill>
              </a:rPr>
            </a:br>
            <a:r>
              <a:rPr lang="en-US" dirty="0" smtClean="0">
                <a:solidFill>
                  <a:srgbClr val="FFFFFF"/>
                </a:solidFill>
              </a:rPr>
              <a:t>I </a:t>
            </a:r>
            <a:r>
              <a:rPr lang="en-US" dirty="0">
                <a:solidFill>
                  <a:srgbClr val="FFFFFF"/>
                </a:solidFill>
              </a:rPr>
              <a:t>went in today for my follow- up interview. When I went into the establishment there was a guy working behind the bar, I couldn't tell if it was a manager or just an employee but he greeted me. I told him I was there for an interview. He told me that he was glad I was applying for the hostess position because it would be good to get some diversity in the Front of House, "If you know what I mean" (at this point he winked). In one point of our "conversation", he mentioned something about having big hands and then said "You know what that means".  Female ex prisoner</a:t>
            </a:r>
            <a:r>
              <a:rPr lang="en-US" sz="1600" dirty="0">
                <a:solidFill>
                  <a:srgbClr val="FFFFFF"/>
                </a:solidFill>
              </a:rPr>
              <a:t>. </a:t>
            </a:r>
            <a:br>
              <a:rPr lang="en-US" sz="1600"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686883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6400800"/>
            <a:ext cx="9144000" cy="457200"/>
            <a:chOff x="0" y="6400800"/>
            <a:chExt cx="9144000" cy="457200"/>
          </a:xfrm>
        </p:grpSpPr>
        <p:sp>
          <p:nvSpPr>
            <p:cNvPr id="8" name="Rectangle 7"/>
            <p:cNvSpPr/>
            <p:nvPr/>
          </p:nvSpPr>
          <p:spPr>
            <a:xfrm>
              <a:off x="0" y="6400800"/>
              <a:ext cx="91440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9" name="Picture 4" descr="C:\Users\cnstark\Desktop\logo_mg.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477000"/>
              <a:ext cx="7921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6400800"/>
              <a:ext cx="9144000" cy="46038"/>
            </a:xfrm>
            <a:prstGeom prst="rect">
              <a:avLst/>
            </a:prstGeom>
            <a:solidFill>
              <a:srgbClr val="FFB310"/>
            </a:solidFill>
            <a:ln>
              <a:solidFill>
                <a:srgbClr val="FFB31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228600" y="228600"/>
            <a:ext cx="8686800" cy="3416320"/>
          </a:xfrm>
          <a:prstGeom prst="rect">
            <a:avLst/>
          </a:prstGeom>
          <a:noFill/>
        </p:spPr>
        <p:txBody>
          <a:bodyPr wrap="square" rtlCol="0">
            <a:spAutoFit/>
          </a:bodyPr>
          <a:lstStyle/>
          <a:p>
            <a:r>
              <a:rPr lang="en-US" dirty="0">
                <a:solidFill>
                  <a:srgbClr val="FFFFFF"/>
                </a:solidFill>
              </a:rPr>
              <a:t>I entered the bar area as three male servers/bartenders were talking at the bar. As one approached me, I introduced myself and told him I was interested in applying. He asked me to fill out an application and said that no hiring manager was available at that time. The other two employees approached us. I asked where I should sit (the bar area only contained couches) and the three of them told me to sit up at the bar. The entire time I was filling out the application, they stood nearby and joked that I should get "tanked" [i.e., drunk] and fill out the application because I was "sure to get hired." White female ex-prisoner</a:t>
            </a:r>
            <a:br>
              <a:rPr lang="en-US" dirty="0">
                <a:solidFill>
                  <a:srgbClr val="FFFFFF"/>
                </a:solidFill>
              </a:rPr>
            </a:br>
            <a:r>
              <a:rPr lang="en-US" dirty="0">
                <a:solidFill>
                  <a:srgbClr val="FFFFFF"/>
                </a:solidFill>
              </a:rPr>
              <a:t/>
            </a:r>
            <a:br>
              <a:rPr lang="en-US" dirty="0">
                <a:solidFill>
                  <a:srgbClr val="FFFFFF"/>
                </a:solidFill>
              </a:rPr>
            </a:br>
            <a:r>
              <a:rPr lang="en-US" dirty="0">
                <a:solidFill>
                  <a:srgbClr val="FFFFFF"/>
                </a:solidFill>
              </a:rPr>
              <a:t/>
            </a:r>
            <a:br>
              <a:rPr lang="en-US" dirty="0">
                <a:solidFill>
                  <a:srgbClr val="FFFFFF"/>
                </a:solidFill>
              </a:rPr>
            </a:br>
            <a:r>
              <a:rPr lang="en-US" dirty="0">
                <a:solidFill>
                  <a:srgbClr val="FFFFFF"/>
                </a:solidFill>
              </a:rPr>
              <a:t/>
            </a:r>
            <a:br>
              <a:rPr lang="en-US"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6868831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14400"/>
          </a:xfrm>
        </p:spPr>
        <p:txBody>
          <a:bodyPr/>
          <a:lstStyle/>
          <a:p>
            <a:r>
              <a:rPr lang="en-US" dirty="0" smtClean="0">
                <a:effectLst/>
              </a:rPr>
              <a:t>Interpretation of Findings</a:t>
            </a:r>
            <a:endParaRPr lang="en-US" dirty="0">
              <a:effectLst/>
            </a:endParaRPr>
          </a:p>
        </p:txBody>
      </p:sp>
      <p:sp>
        <p:nvSpPr>
          <p:cNvPr id="3" name="Content Placeholder 2"/>
          <p:cNvSpPr>
            <a:spLocks noGrp="1"/>
          </p:cNvSpPr>
          <p:nvPr>
            <p:ph idx="1"/>
          </p:nvPr>
        </p:nvSpPr>
        <p:spPr>
          <a:xfrm>
            <a:off x="228600" y="1066800"/>
            <a:ext cx="8686800" cy="4800600"/>
          </a:xfrm>
        </p:spPr>
        <p:txBody>
          <a:bodyPr>
            <a:normAutofit lnSpcReduction="10000"/>
          </a:bodyPr>
          <a:lstStyle/>
          <a:p>
            <a:r>
              <a:rPr lang="en-US" sz="2800" b="0" dirty="0" smtClean="0">
                <a:effectLst/>
              </a:rPr>
              <a:t>Survey of hiring managers and HR professionals indicated that 51% of employers have hired someone with a criminal record </a:t>
            </a:r>
            <a:r>
              <a:rPr lang="en-US" sz="2200" b="0" dirty="0" smtClean="0">
                <a:effectLst/>
              </a:rPr>
              <a:t>(Careerbuilder.com, 2012)</a:t>
            </a:r>
          </a:p>
          <a:p>
            <a:r>
              <a:rPr lang="en-US" sz="2800" b="0" dirty="0" smtClean="0">
                <a:effectLst/>
              </a:rPr>
              <a:t>Online applications are increasingly more common, especially among younger job seekers and may minimize  bias at the early stages of employment*</a:t>
            </a:r>
          </a:p>
          <a:p>
            <a:pPr lvl="1"/>
            <a:r>
              <a:rPr lang="en-US" sz="2400" b="0" dirty="0" smtClean="0"/>
              <a:t>In 2003, 77% of online job searchers are currently employed </a:t>
            </a:r>
            <a:r>
              <a:rPr lang="en-US" sz="1900" b="0" dirty="0" smtClean="0"/>
              <a:t>(Stevenson, 2008)</a:t>
            </a:r>
            <a:endParaRPr lang="en-US" sz="2400" b="0" dirty="0" smtClean="0"/>
          </a:p>
          <a:p>
            <a:r>
              <a:rPr lang="en-US" sz="2800" b="0" dirty="0" smtClean="0">
                <a:effectLst/>
              </a:rPr>
              <a:t>Impact of recession on the applicant pool</a:t>
            </a:r>
            <a:endParaRPr lang="en-US" sz="2800" b="0" dirty="0" smtClean="0"/>
          </a:p>
          <a:p>
            <a:pPr lvl="1"/>
            <a:r>
              <a:rPr lang="en-US" sz="2400" b="0" dirty="0" smtClean="0"/>
              <a:t>As more people are online searching for jobs, less successful in finding employment </a:t>
            </a:r>
            <a:r>
              <a:rPr lang="en-US" sz="1900" b="0" dirty="0" smtClean="0"/>
              <a:t>(Fountain, 2005) </a:t>
            </a:r>
            <a:endParaRPr lang="en-US" sz="2400" b="0" dirty="0" smtClean="0"/>
          </a:p>
          <a:p>
            <a:endParaRPr lang="en-US" sz="2800" b="0" dirty="0" smtClean="0">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Survey</a:t>
            </a:r>
            <a:endParaRPr lang="en-US" dirty="0"/>
          </a:p>
        </p:txBody>
      </p:sp>
      <p:sp>
        <p:nvSpPr>
          <p:cNvPr id="3" name="Content Placeholder 2"/>
          <p:cNvSpPr>
            <a:spLocks noGrp="1"/>
          </p:cNvSpPr>
          <p:nvPr>
            <p:ph idx="1"/>
          </p:nvPr>
        </p:nvSpPr>
        <p:spPr/>
        <p:txBody>
          <a:bodyPr/>
          <a:lstStyle/>
          <a:p>
            <a:r>
              <a:rPr lang="en-US" dirty="0" smtClean="0"/>
              <a:t>48 of 60 employers from audit</a:t>
            </a:r>
          </a:p>
          <a:p>
            <a:r>
              <a:rPr lang="en-US" dirty="0" smtClean="0"/>
              <a:t>15 minute survey</a:t>
            </a:r>
          </a:p>
          <a:p>
            <a:r>
              <a:rPr lang="en-US" dirty="0" smtClean="0"/>
              <a:t>Asked about ideal job applicants for job they had advertised</a:t>
            </a:r>
          </a:p>
          <a:p>
            <a:r>
              <a:rPr lang="en-US" dirty="0" smtClean="0"/>
              <a:t>Asked to evaluate employability of hypothetical applicant</a:t>
            </a:r>
            <a:endParaRPr lang="en-US" dirty="0"/>
          </a:p>
        </p:txBody>
      </p:sp>
    </p:spTree>
    <p:extLst>
      <p:ext uri="{BB962C8B-B14F-4D97-AF65-F5344CB8AC3E}">
        <p14:creationId xmlns:p14="http://schemas.microsoft.com/office/powerpoint/2010/main" val="26108921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3505200" cy="2163762"/>
          </a:xfrm>
        </p:spPr>
        <p:txBody>
          <a:bodyPr anchor="t">
            <a:normAutofit fontScale="90000"/>
          </a:bodyPr>
          <a:lstStyle/>
          <a:p>
            <a:r>
              <a:rPr lang="en-US" sz="2800" dirty="0" smtClean="0"/>
              <a:t>Résumé of a </a:t>
            </a:r>
            <a:br>
              <a:rPr lang="en-US" sz="2800" dirty="0" smtClean="0"/>
            </a:br>
            <a:r>
              <a:rPr lang="en-US" sz="2800" dirty="0" smtClean="0"/>
              <a:t>hypothetical applicant given to employer</a:t>
            </a:r>
            <a:br>
              <a:rPr lang="en-US" sz="2800" dirty="0" smtClean="0"/>
            </a:br>
            <a:r>
              <a:rPr lang="en-US" sz="2800" dirty="0" smtClean="0"/>
              <a:t/>
            </a:r>
            <a:br>
              <a:rPr lang="en-US" sz="2800" dirty="0" smtClean="0"/>
            </a:br>
            <a:endParaRPr lang="en-US" sz="28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14800" y="228600"/>
            <a:ext cx="4114800" cy="6419850"/>
          </a:xfrm>
        </p:spPr>
      </p:pic>
      <p:sp>
        <p:nvSpPr>
          <p:cNvPr id="3" name="TextBox 2"/>
          <p:cNvSpPr txBox="1"/>
          <p:nvPr/>
        </p:nvSpPr>
        <p:spPr>
          <a:xfrm>
            <a:off x="381000" y="2340114"/>
            <a:ext cx="3429000" cy="707886"/>
          </a:xfrm>
          <a:prstGeom prst="rect">
            <a:avLst/>
          </a:prstGeom>
          <a:noFill/>
        </p:spPr>
        <p:txBody>
          <a:bodyPr wrap="square" rtlCol="0">
            <a:spAutoFit/>
          </a:bodyPr>
          <a:lstStyle/>
          <a:p>
            <a:pPr algn="ctr"/>
            <a:r>
              <a:rPr lang="en-US" sz="2000" dirty="0">
                <a:solidFill>
                  <a:srgbClr val="FFFFFF"/>
                </a:solidFill>
              </a:rPr>
              <a:t>Example corresponds to</a:t>
            </a:r>
            <a:br>
              <a:rPr lang="en-US" sz="2000" dirty="0">
                <a:solidFill>
                  <a:srgbClr val="FFFFFF"/>
                </a:solidFill>
              </a:rPr>
            </a:br>
            <a:r>
              <a:rPr lang="en-US" sz="2000" dirty="0">
                <a:solidFill>
                  <a:srgbClr val="FFFFFF"/>
                </a:solidFill>
              </a:rPr>
              <a:t>White male ex-prisoner</a:t>
            </a:r>
          </a:p>
        </p:txBody>
      </p:sp>
    </p:spTree>
    <p:extLst>
      <p:ext uri="{BB962C8B-B14F-4D97-AF65-F5344CB8AC3E}">
        <p14:creationId xmlns:p14="http://schemas.microsoft.com/office/powerpoint/2010/main" val="304174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0" y="6400800"/>
            <a:ext cx="9144000" cy="457200"/>
            <a:chOff x="0" y="6400800"/>
            <a:chExt cx="9144000" cy="457200"/>
          </a:xfrm>
        </p:grpSpPr>
        <p:sp>
          <p:nvSpPr>
            <p:cNvPr id="8" name="Rectangle 7"/>
            <p:cNvSpPr/>
            <p:nvPr/>
          </p:nvSpPr>
          <p:spPr>
            <a:xfrm>
              <a:off x="0" y="6400800"/>
              <a:ext cx="91440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9" name="Picture 4" descr="C:\Users\cnstark\Desktop\logo_mg.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477000"/>
              <a:ext cx="7921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6400800"/>
              <a:ext cx="9144000" cy="46038"/>
            </a:xfrm>
            <a:prstGeom prst="rect">
              <a:avLst/>
            </a:prstGeom>
            <a:solidFill>
              <a:srgbClr val="FFB310"/>
            </a:solidFill>
            <a:ln>
              <a:solidFill>
                <a:srgbClr val="FFB31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3733800" y="4267200"/>
            <a:ext cx="184666" cy="369332"/>
          </a:xfrm>
          <a:prstGeom prst="rect">
            <a:avLst/>
          </a:prstGeom>
          <a:noFill/>
        </p:spPr>
        <p:txBody>
          <a:bodyPr wrap="none" rtlCol="0">
            <a:spAutoFit/>
          </a:bodyPr>
          <a:lstStyle/>
          <a:p>
            <a:endParaRPr lang="en-US" dirty="0"/>
          </a:p>
        </p:txBody>
      </p:sp>
      <p:sp>
        <p:nvSpPr>
          <p:cNvPr id="6" name="TextBox 5"/>
          <p:cNvSpPr txBox="1"/>
          <p:nvPr/>
        </p:nvSpPr>
        <p:spPr>
          <a:xfrm>
            <a:off x="228600" y="228600"/>
            <a:ext cx="8686800" cy="5909311"/>
          </a:xfrm>
          <a:prstGeom prst="rect">
            <a:avLst/>
          </a:prstGeom>
          <a:noFill/>
        </p:spPr>
        <p:txBody>
          <a:bodyPr wrap="square" rtlCol="0">
            <a:spAutoFit/>
          </a:bodyPr>
          <a:lstStyle/>
          <a:p>
            <a:r>
              <a:rPr lang="en-US" dirty="0">
                <a:solidFill>
                  <a:schemeClr val="bg1"/>
                </a:solidFill>
              </a:rPr>
              <a:t>I was done so the young lady sat down with me and right away pointed out that there was a problem. She pointed out my criminal record and right away told me that they could not go any further with the interview. I asked why and she just said that they couldn’t hire me because of the criminal record. Male. Ex Prisoner.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After that he flipped over the resume and read the work experience and then said I see you have been incarcerated let's first talk about that. I told him it was a drug conviction and I'm ready to move forward with my life. After that he said tell me more what type class 2? I said yes. He said how long ago? I said I've been out since February on parole which ends in August. He said unfortunately we are not looking to hire any parolees. Then said thank you and good luck. The whole experience was less than 3 minutes. Unfortunately this interview only lasted around 5 minutes, and I was only asked two questions "when did this happen?" and "what was the charge?". Male. Ex Prisoner. </a:t>
            </a:r>
            <a:br>
              <a:rPr lang="en-US" dirty="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He </a:t>
            </a:r>
            <a:r>
              <a:rPr lang="en-US" dirty="0">
                <a:solidFill>
                  <a:schemeClr val="bg1"/>
                </a:solidFill>
              </a:rPr>
              <a:t>reviewed the application and seemed interested. But it seemed like that changed after he looked at the criminal background section. He did not mention it but I felt like his demeanor did change a bit. He went on to tell me that he had so many applicants that he was going to take a while to review all of them. He also said that he would be calling me if they didn’t work out. Male. Ex Prisoner.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6868831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2165564"/>
              </p:ext>
            </p:extLst>
          </p:nvPr>
        </p:nvGraphicFramePr>
        <p:xfrm>
          <a:off x="48492" y="838200"/>
          <a:ext cx="9047018" cy="8652510"/>
        </p:xfrm>
        <a:graphic>
          <a:graphicData uri="http://schemas.openxmlformats.org/drawingml/2006/table">
            <a:tbl>
              <a:tblPr firstRow="1" bandRow="1">
                <a:tableStyleId>{073A0DAA-6AF3-43AB-8588-CEC1D06C72B9}</a:tableStyleId>
              </a:tblPr>
              <a:tblGrid>
                <a:gridCol w="2230773"/>
                <a:gridCol w="1420051"/>
                <a:gridCol w="1420051"/>
                <a:gridCol w="1420051"/>
                <a:gridCol w="1420051"/>
                <a:gridCol w="1136041"/>
              </a:tblGrid>
              <a:tr h="960120">
                <a:tc>
                  <a:txBody>
                    <a:bodyPr/>
                    <a:lstStyle/>
                    <a:p>
                      <a:pPr marL="0" marR="0" algn="l">
                        <a:spcBef>
                          <a:spcPts val="0"/>
                        </a:spcBef>
                        <a:spcAft>
                          <a:spcPts val="0"/>
                        </a:spcAft>
                        <a:tabLst>
                          <a:tab pos="2971800" algn="ctr"/>
                          <a:tab pos="5943600" algn="r"/>
                        </a:tabLst>
                      </a:pPr>
                      <a:r>
                        <a:rPr lang="en-US" sz="1600" dirty="0">
                          <a:effectLst/>
                        </a:rPr>
                        <a:t> </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rPr>
                        <a:t>Definitely </a:t>
                      </a:r>
                      <a:endParaRPr lang="en-US" sz="1600" dirty="0">
                        <a:effectLst/>
                      </a:endParaRPr>
                    </a:p>
                    <a:p>
                      <a:pPr marL="0" marR="0" algn="ctr">
                        <a:spcBef>
                          <a:spcPts val="0"/>
                        </a:spcBef>
                        <a:spcAft>
                          <a:spcPts val="0"/>
                        </a:spcAft>
                        <a:tabLst>
                          <a:tab pos="2971800" algn="ctr"/>
                          <a:tab pos="5943600" algn="r"/>
                        </a:tabLst>
                      </a:pPr>
                      <a:r>
                        <a:rPr lang="en-US" sz="1600" dirty="0" smtClean="0">
                          <a:effectLst/>
                        </a:rPr>
                        <a:t>Would (1)</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rPr>
                        <a:t>Probably</a:t>
                      </a:r>
                      <a:endParaRPr lang="en-US" sz="1600" dirty="0">
                        <a:effectLst/>
                      </a:endParaRPr>
                    </a:p>
                    <a:p>
                      <a:pPr marL="0" marR="0" algn="ctr">
                        <a:spcBef>
                          <a:spcPts val="0"/>
                        </a:spcBef>
                        <a:spcAft>
                          <a:spcPts val="0"/>
                        </a:spcAft>
                        <a:tabLst>
                          <a:tab pos="2971800" algn="ctr"/>
                          <a:tab pos="5943600" algn="r"/>
                        </a:tabLst>
                      </a:pPr>
                      <a:r>
                        <a:rPr lang="en-US" sz="1600" dirty="0" smtClean="0">
                          <a:effectLst/>
                        </a:rPr>
                        <a:t>Would (2)</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Probably</a:t>
                      </a:r>
                    </a:p>
                    <a:p>
                      <a:pPr marL="0" marR="0" algn="ctr">
                        <a:spcBef>
                          <a:spcPts val="0"/>
                        </a:spcBef>
                        <a:spcAft>
                          <a:spcPts val="0"/>
                        </a:spcAft>
                        <a:tabLst>
                          <a:tab pos="2971800" algn="ctr"/>
                          <a:tab pos="5943600" algn="r"/>
                        </a:tabLst>
                      </a:pPr>
                      <a:r>
                        <a:rPr lang="en-US" sz="1600" dirty="0">
                          <a:effectLst/>
                        </a:rPr>
                        <a:t>Would </a:t>
                      </a:r>
                      <a:r>
                        <a:rPr lang="en-US" sz="1600" dirty="0" smtClean="0">
                          <a:effectLst/>
                        </a:rPr>
                        <a:t>Not (3)</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Definitely</a:t>
                      </a:r>
                    </a:p>
                    <a:p>
                      <a:pPr marL="0" marR="0" algn="ctr">
                        <a:spcBef>
                          <a:spcPts val="0"/>
                        </a:spcBef>
                        <a:spcAft>
                          <a:spcPts val="0"/>
                        </a:spcAft>
                        <a:tabLst>
                          <a:tab pos="2971800" algn="ctr"/>
                          <a:tab pos="5943600" algn="r"/>
                        </a:tabLst>
                      </a:pPr>
                      <a:r>
                        <a:rPr lang="en-US" sz="1600" dirty="0">
                          <a:effectLst/>
                        </a:rPr>
                        <a:t>Would </a:t>
                      </a:r>
                      <a:r>
                        <a:rPr lang="en-US" sz="1600" baseline="0" dirty="0" smtClean="0">
                          <a:effectLst/>
                        </a:rPr>
                        <a:t> </a:t>
                      </a:r>
                      <a:r>
                        <a:rPr lang="en-US" sz="1600" dirty="0" smtClean="0">
                          <a:effectLst/>
                        </a:rPr>
                        <a:t>Not (4)</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rPr>
                        <a:t>Mean</a:t>
                      </a:r>
                      <a:endParaRPr lang="en-US" sz="1600" dirty="0">
                        <a:effectLst/>
                        <a:latin typeface="+mn-lt"/>
                        <a:ea typeface="Calibri"/>
                        <a:cs typeface="Times New Roman"/>
                      </a:endParaRPr>
                    </a:p>
                  </a:txBody>
                  <a:tcPr marL="68580" marR="68580" marT="0" marB="0" anchor="ctr"/>
                </a:tc>
              </a:tr>
              <a:tr h="720090">
                <a:tc>
                  <a:txBody>
                    <a:bodyPr/>
                    <a:lstStyle/>
                    <a:p>
                      <a:pPr marL="0" marR="0" algn="l">
                        <a:spcBef>
                          <a:spcPts val="0"/>
                        </a:spcBef>
                        <a:spcAft>
                          <a:spcPts val="0"/>
                        </a:spcAft>
                        <a:tabLst>
                          <a:tab pos="2971800" algn="ctr"/>
                          <a:tab pos="5943600" algn="r"/>
                        </a:tabLst>
                      </a:pPr>
                      <a:r>
                        <a:rPr lang="en-US" sz="1600" dirty="0" smtClean="0">
                          <a:effectLst/>
                        </a:rPr>
                        <a:t>GED (not</a:t>
                      </a:r>
                      <a:r>
                        <a:rPr lang="en-US" sz="1600" baseline="0" dirty="0" smtClean="0">
                          <a:effectLst/>
                        </a:rPr>
                        <a:t> </a:t>
                      </a:r>
                      <a:r>
                        <a:rPr lang="en-US" sz="1600" dirty="0" smtClean="0">
                          <a:effectLst/>
                        </a:rPr>
                        <a:t> </a:t>
                      </a:r>
                      <a:r>
                        <a:rPr lang="en-US" sz="1600" dirty="0">
                          <a:effectLst/>
                        </a:rPr>
                        <a:t>a high school </a:t>
                      </a:r>
                      <a:r>
                        <a:rPr lang="en-US" sz="1600" dirty="0" smtClean="0">
                          <a:effectLst/>
                        </a:rPr>
                        <a:t>diploma)</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32</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15</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0</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0</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1.32</a:t>
                      </a:r>
                      <a:endParaRPr lang="en-US" sz="1600" dirty="0">
                        <a:effectLst/>
                        <a:latin typeface="+mn-lt"/>
                        <a:ea typeface="Calibri"/>
                        <a:cs typeface="Times New Roman"/>
                      </a:endParaRPr>
                    </a:p>
                  </a:txBody>
                  <a:tcPr marL="68580" marR="68580" marT="0" marB="0" anchor="ctr"/>
                </a:tc>
              </a:tr>
              <a:tr h="720090">
                <a:tc>
                  <a:txBody>
                    <a:bodyPr/>
                    <a:lstStyle/>
                    <a:p>
                      <a:pPr marL="0" marR="0" algn="l">
                        <a:spcBef>
                          <a:spcPts val="0"/>
                        </a:spcBef>
                        <a:spcAft>
                          <a:spcPts val="0"/>
                        </a:spcAft>
                        <a:tabLst>
                          <a:tab pos="2971800" algn="ctr"/>
                          <a:tab pos="5943600" algn="r"/>
                        </a:tabLst>
                      </a:pPr>
                      <a:r>
                        <a:rPr lang="en-US" sz="1600" dirty="0" smtClean="0">
                          <a:effectLst/>
                        </a:rPr>
                        <a:t>Current</a:t>
                      </a:r>
                      <a:r>
                        <a:rPr lang="en-US" sz="1600" baseline="0" dirty="0" smtClean="0">
                          <a:effectLst/>
                        </a:rPr>
                        <a:t>ly or previously </a:t>
                      </a:r>
                      <a:r>
                        <a:rPr lang="en-US" sz="1600" dirty="0" smtClean="0">
                          <a:effectLst/>
                        </a:rPr>
                        <a:t>on </a:t>
                      </a:r>
                      <a:r>
                        <a:rPr lang="en-US" sz="1600" dirty="0">
                          <a:effectLst/>
                        </a:rPr>
                        <a:t>welfare</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24</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18</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3</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1</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1.59</a:t>
                      </a:r>
                      <a:endParaRPr lang="en-US" sz="1600">
                        <a:effectLst/>
                        <a:latin typeface="+mn-lt"/>
                        <a:ea typeface="Calibri"/>
                        <a:cs typeface="Times New Roman"/>
                      </a:endParaRPr>
                    </a:p>
                  </a:txBody>
                  <a:tcPr marL="68580" marR="68580" marT="0" marB="0" anchor="ctr"/>
                </a:tc>
              </a:tr>
              <a:tr h="1440180">
                <a:tc>
                  <a:txBody>
                    <a:bodyPr/>
                    <a:lstStyle/>
                    <a:p>
                      <a:pPr marL="0" marR="0" algn="l">
                        <a:spcBef>
                          <a:spcPts val="0"/>
                        </a:spcBef>
                        <a:spcAft>
                          <a:spcPts val="0"/>
                        </a:spcAft>
                        <a:tabLst>
                          <a:tab pos="2971800" algn="ctr"/>
                          <a:tab pos="5943600" algn="r"/>
                        </a:tabLst>
                      </a:pPr>
                      <a:r>
                        <a:rPr lang="en-US" sz="1600" dirty="0" smtClean="0">
                          <a:effectLst/>
                        </a:rPr>
                        <a:t>Was</a:t>
                      </a:r>
                      <a:r>
                        <a:rPr lang="en-US" sz="1600" baseline="0" dirty="0" smtClean="0">
                          <a:effectLst/>
                        </a:rPr>
                        <a:t> in</a:t>
                      </a:r>
                      <a:r>
                        <a:rPr lang="en-US" sz="1600" dirty="0" smtClean="0">
                          <a:effectLst/>
                        </a:rPr>
                        <a:t> </a:t>
                      </a:r>
                      <a:r>
                        <a:rPr lang="en-US" sz="1600" dirty="0">
                          <a:effectLst/>
                        </a:rPr>
                        <a:t>a government-sponsored employment assistance program</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19</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24</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4</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0</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1.68</a:t>
                      </a:r>
                      <a:endParaRPr lang="en-US" sz="1600">
                        <a:effectLst/>
                        <a:latin typeface="+mn-lt"/>
                        <a:ea typeface="Calibri"/>
                        <a:cs typeface="Times New Roman"/>
                      </a:endParaRPr>
                    </a:p>
                  </a:txBody>
                  <a:tcPr marL="68580" marR="68580" marT="0" marB="0" anchor="ctr"/>
                </a:tc>
              </a:tr>
              <a:tr h="1200150">
                <a:tc>
                  <a:txBody>
                    <a:bodyPr/>
                    <a:lstStyle/>
                    <a:p>
                      <a:pPr marL="0" marR="0" algn="l">
                        <a:spcBef>
                          <a:spcPts val="0"/>
                        </a:spcBef>
                        <a:spcAft>
                          <a:spcPts val="0"/>
                        </a:spcAft>
                        <a:tabLst>
                          <a:tab pos="2971800" algn="ctr"/>
                          <a:tab pos="5943600" algn="r"/>
                        </a:tabLst>
                      </a:pPr>
                      <a:r>
                        <a:rPr lang="en-US" sz="1600" dirty="0" smtClean="0">
                          <a:effectLst/>
                        </a:rPr>
                        <a:t>Has </a:t>
                      </a:r>
                      <a:r>
                        <a:rPr lang="en-US" sz="1600" dirty="0">
                          <a:effectLst/>
                        </a:rPr>
                        <a:t>been unemployed for past </a:t>
                      </a:r>
                      <a:r>
                        <a:rPr lang="en-US" sz="1600" dirty="0" smtClean="0">
                          <a:effectLst/>
                        </a:rPr>
                        <a:t>6 </a:t>
                      </a:r>
                      <a:r>
                        <a:rPr lang="en-US" sz="1600" dirty="0">
                          <a:effectLst/>
                        </a:rPr>
                        <a:t>months or longer</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14</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24</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9</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0</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1.89</a:t>
                      </a:r>
                      <a:endParaRPr lang="en-US" sz="1600">
                        <a:effectLst/>
                        <a:latin typeface="+mn-lt"/>
                        <a:ea typeface="Calibri"/>
                        <a:cs typeface="Times New Roman"/>
                      </a:endParaRPr>
                    </a:p>
                  </a:txBody>
                  <a:tcPr marL="68580" marR="68580" marT="0" marB="0" anchor="ctr"/>
                </a:tc>
              </a:tr>
              <a:tr h="960120">
                <a:tc>
                  <a:txBody>
                    <a:bodyPr/>
                    <a:lstStyle/>
                    <a:p>
                      <a:pPr marL="0" marR="0" algn="l">
                        <a:spcBef>
                          <a:spcPts val="0"/>
                        </a:spcBef>
                        <a:spcAft>
                          <a:spcPts val="0"/>
                        </a:spcAft>
                        <a:tabLst>
                          <a:tab pos="2971800" algn="ctr"/>
                          <a:tab pos="5943600" algn="r"/>
                        </a:tabLst>
                      </a:pPr>
                      <a:r>
                        <a:rPr lang="en-US" sz="1600" dirty="0" smtClean="0">
                          <a:effectLst/>
                        </a:rPr>
                        <a:t>Only </a:t>
                      </a:r>
                      <a:r>
                        <a:rPr lang="en-US" sz="1600" dirty="0">
                          <a:effectLst/>
                        </a:rPr>
                        <a:t>short-term or part-time work experience</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9</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15</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23</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0</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2.30</a:t>
                      </a:r>
                      <a:endParaRPr lang="en-US" sz="1600">
                        <a:effectLst/>
                        <a:latin typeface="+mn-lt"/>
                        <a:ea typeface="Calibri"/>
                        <a:cs typeface="Times New Roman"/>
                      </a:endParaRPr>
                    </a:p>
                  </a:txBody>
                  <a:tcPr marL="68580" marR="68580" marT="0" marB="0" anchor="ctr"/>
                </a:tc>
              </a:tr>
              <a:tr h="243840">
                <a:tc>
                  <a:txBody>
                    <a:bodyPr/>
                    <a:lstStyle/>
                    <a:p>
                      <a:pPr marL="0" marR="0" algn="l">
                        <a:spcBef>
                          <a:spcPts val="0"/>
                        </a:spcBef>
                        <a:spcAft>
                          <a:spcPts val="0"/>
                        </a:spcAft>
                        <a:tabLst>
                          <a:tab pos="2971800" algn="ctr"/>
                          <a:tab pos="5943600" algn="r"/>
                        </a:tabLst>
                      </a:pPr>
                      <a:r>
                        <a:rPr lang="en-US" sz="1600" dirty="0" smtClean="0">
                          <a:effectLst/>
                        </a:rPr>
                        <a:t>Ever arrested</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4</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25</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14</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4</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2.38</a:t>
                      </a:r>
                      <a:endParaRPr lang="en-US" sz="1600" dirty="0">
                        <a:effectLst/>
                        <a:latin typeface="+mn-lt"/>
                        <a:ea typeface="Calibri"/>
                        <a:cs typeface="Times New Roman"/>
                      </a:endParaRPr>
                    </a:p>
                  </a:txBody>
                  <a:tcPr marL="68580" marR="68580" marT="0" marB="0" anchor="ctr"/>
                </a:tc>
              </a:tr>
              <a:tr h="243840">
                <a:tc>
                  <a:txBody>
                    <a:bodyPr/>
                    <a:lstStyle/>
                    <a:p>
                      <a:pPr marL="0" marR="0" algn="l">
                        <a:spcBef>
                          <a:spcPts val="0"/>
                        </a:spcBef>
                        <a:spcAft>
                          <a:spcPts val="0"/>
                        </a:spcAft>
                        <a:tabLst>
                          <a:tab pos="2971800" algn="ctr"/>
                          <a:tab pos="5943600" algn="r"/>
                        </a:tabLst>
                      </a:pPr>
                      <a:r>
                        <a:rPr lang="en-US" sz="1600" dirty="0" smtClean="0">
                          <a:effectLst/>
                        </a:rPr>
                        <a:t>Ever in </a:t>
                      </a:r>
                      <a:r>
                        <a:rPr lang="en-US" sz="1600" dirty="0">
                          <a:effectLst/>
                        </a:rPr>
                        <a:t>jail</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4</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22</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16</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4</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2.43</a:t>
                      </a:r>
                      <a:endParaRPr lang="en-US" sz="1600" dirty="0">
                        <a:effectLst/>
                        <a:latin typeface="+mn-lt"/>
                        <a:ea typeface="Calibri"/>
                        <a:cs typeface="Times New Roman"/>
                      </a:endParaRPr>
                    </a:p>
                  </a:txBody>
                  <a:tcPr marL="68580" marR="68580" marT="0" marB="0" anchor="ctr"/>
                </a:tc>
              </a:tr>
              <a:tr h="243840">
                <a:tc>
                  <a:txBody>
                    <a:bodyPr/>
                    <a:lstStyle/>
                    <a:p>
                      <a:pPr marL="0" marR="0" algn="l">
                        <a:spcBef>
                          <a:spcPts val="0"/>
                        </a:spcBef>
                        <a:spcAft>
                          <a:spcPts val="0"/>
                        </a:spcAft>
                        <a:tabLst>
                          <a:tab pos="2971800" algn="ctr"/>
                          <a:tab pos="5943600" algn="r"/>
                        </a:tabLst>
                      </a:pPr>
                      <a:r>
                        <a:rPr lang="en-US" sz="1600" dirty="0" smtClean="0">
                          <a:effectLst/>
                        </a:rPr>
                        <a:t>Ever </a:t>
                      </a:r>
                      <a:r>
                        <a:rPr lang="en-US" sz="1600" dirty="0">
                          <a:effectLst/>
                        </a:rPr>
                        <a:t>in prison</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3</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17</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16</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10</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2.72</a:t>
                      </a:r>
                      <a:endParaRPr lang="en-US" sz="1600" dirty="0">
                        <a:effectLst/>
                        <a:latin typeface="+mn-lt"/>
                        <a:ea typeface="Calibri"/>
                        <a:cs typeface="Times New Roman"/>
                      </a:endParaRPr>
                    </a:p>
                  </a:txBody>
                  <a:tcPr marL="68580" marR="68580" marT="0" marB="0" anchor="ctr"/>
                </a:tc>
              </a:tr>
              <a:tr h="1200150">
                <a:tc>
                  <a:txBody>
                    <a:bodyPr/>
                    <a:lstStyle/>
                    <a:p>
                      <a:pPr marL="0" marR="0" algn="l">
                        <a:spcBef>
                          <a:spcPts val="0"/>
                        </a:spcBef>
                        <a:spcAft>
                          <a:spcPts val="0"/>
                        </a:spcAft>
                        <a:tabLst>
                          <a:tab pos="2971800" algn="ctr"/>
                          <a:tab pos="5943600" algn="r"/>
                        </a:tabLst>
                      </a:pPr>
                      <a:r>
                        <a:rPr lang="en-US" sz="1600" dirty="0" smtClean="0">
                          <a:effectLst/>
                        </a:rPr>
                        <a:t>Currently </a:t>
                      </a:r>
                      <a:r>
                        <a:rPr lang="en-US" sz="1600" dirty="0">
                          <a:effectLst/>
                        </a:rPr>
                        <a:t>under supervision of criminal justice system </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3</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 </a:t>
                      </a:r>
                    </a:p>
                    <a:p>
                      <a:pPr marL="0" marR="0" algn="ctr">
                        <a:spcBef>
                          <a:spcPts val="0"/>
                        </a:spcBef>
                        <a:spcAft>
                          <a:spcPts val="0"/>
                        </a:spcAft>
                        <a:tabLst>
                          <a:tab pos="2971800" algn="ctr"/>
                          <a:tab pos="5943600" algn="r"/>
                        </a:tabLst>
                      </a:pPr>
                      <a:r>
                        <a:rPr lang="en-US" sz="1600">
                          <a:effectLst/>
                        </a:rPr>
                        <a:t>14</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21</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8</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 </a:t>
                      </a:r>
                    </a:p>
                    <a:p>
                      <a:pPr marL="0" marR="0" algn="ctr">
                        <a:spcBef>
                          <a:spcPts val="0"/>
                        </a:spcBef>
                        <a:spcAft>
                          <a:spcPts val="0"/>
                        </a:spcAft>
                        <a:tabLst>
                          <a:tab pos="2971800" algn="ctr"/>
                          <a:tab pos="5943600" algn="r"/>
                        </a:tabLst>
                      </a:pPr>
                      <a:r>
                        <a:rPr lang="en-US" sz="1600" dirty="0">
                          <a:effectLst/>
                        </a:rPr>
                        <a:t>2.74</a:t>
                      </a:r>
                      <a:endParaRPr lang="en-US" sz="1600" dirty="0">
                        <a:effectLst/>
                        <a:latin typeface="+mn-lt"/>
                        <a:ea typeface="Calibri"/>
                        <a:cs typeface="Times New Roman"/>
                      </a:endParaRPr>
                    </a:p>
                  </a:txBody>
                  <a:tcPr marL="68580" marR="68580" marT="0" marB="0" anchor="ctr"/>
                </a:tc>
              </a:tr>
              <a:tr h="720090">
                <a:tc>
                  <a:txBody>
                    <a:bodyPr/>
                    <a:lstStyle/>
                    <a:p>
                      <a:pPr marL="0" marR="0" algn="l">
                        <a:spcBef>
                          <a:spcPts val="0"/>
                        </a:spcBef>
                        <a:spcAft>
                          <a:spcPts val="0"/>
                        </a:spcAft>
                        <a:tabLst>
                          <a:tab pos="2971800" algn="ctr"/>
                          <a:tab pos="5943600" algn="r"/>
                        </a:tabLst>
                      </a:pPr>
                      <a:r>
                        <a:rPr lang="en-US" sz="1600" dirty="0" smtClean="0">
                          <a:effectLst/>
                        </a:rPr>
                        <a:t>Currently</a:t>
                      </a:r>
                      <a:r>
                        <a:rPr lang="en-US" sz="1600" baseline="0" dirty="0" smtClean="0">
                          <a:effectLst/>
                        </a:rPr>
                        <a:t> </a:t>
                      </a:r>
                      <a:r>
                        <a:rPr lang="en-US" sz="1600" dirty="0" smtClean="0">
                          <a:effectLst/>
                        </a:rPr>
                        <a:t>on </a:t>
                      </a:r>
                      <a:r>
                        <a:rPr lang="en-US" sz="1600" dirty="0">
                          <a:effectLst/>
                        </a:rPr>
                        <a:t>parole from prison</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2</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15</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rPr>
                        <a:t>19</a:t>
                      </a:r>
                      <a:endParaRPr lang="en-US" sz="160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10</a:t>
                      </a:r>
                      <a:endParaRPr lang="en-US" sz="16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rPr>
                        <a:t>2.80</a:t>
                      </a:r>
                      <a:endParaRPr lang="en-US" sz="1600" dirty="0">
                        <a:effectLst/>
                        <a:latin typeface="+mn-lt"/>
                        <a:ea typeface="Calibri"/>
                        <a:cs typeface="Times New Roman"/>
                      </a:endParaRPr>
                    </a:p>
                  </a:txBody>
                  <a:tcPr marL="68580" marR="68580" marT="0" marB="0" anchor="ctr"/>
                </a:tc>
              </a:tr>
            </a:tbl>
          </a:graphicData>
        </a:graphic>
      </p:graphicFrame>
      <p:sp>
        <p:nvSpPr>
          <p:cNvPr id="7" name="TextBox 6"/>
          <p:cNvSpPr txBox="1"/>
          <p:nvPr/>
        </p:nvSpPr>
        <p:spPr>
          <a:xfrm>
            <a:off x="44250" y="0"/>
            <a:ext cx="8991600" cy="830997"/>
          </a:xfrm>
          <a:prstGeom prst="rect">
            <a:avLst/>
          </a:prstGeom>
          <a:noFill/>
        </p:spPr>
        <p:txBody>
          <a:bodyPr wrap="square" rtlCol="0">
            <a:spAutoFit/>
          </a:bodyPr>
          <a:lstStyle/>
          <a:p>
            <a:pPr algn="ctr"/>
            <a:r>
              <a:rPr lang="en-US" sz="2400" dirty="0" smtClean="0">
                <a:solidFill>
                  <a:schemeClr val="bg1"/>
                </a:solidFill>
              </a:rPr>
              <a:t>How likely would </a:t>
            </a:r>
            <a:r>
              <a:rPr lang="en-US" sz="2400" dirty="0">
                <a:solidFill>
                  <a:schemeClr val="bg1"/>
                </a:solidFill>
              </a:rPr>
              <a:t>you </a:t>
            </a:r>
            <a:r>
              <a:rPr lang="en-US" sz="2400" dirty="0" smtClean="0">
                <a:solidFill>
                  <a:schemeClr val="bg1"/>
                </a:solidFill>
              </a:rPr>
              <a:t>accept a person [ with this </a:t>
            </a:r>
            <a:r>
              <a:rPr lang="en-US" sz="2400" dirty="0">
                <a:solidFill>
                  <a:schemeClr val="bg1"/>
                </a:solidFill>
              </a:rPr>
              <a:t>particular </a:t>
            </a:r>
            <a:r>
              <a:rPr lang="en-US" sz="2400" dirty="0" smtClean="0">
                <a:solidFill>
                  <a:schemeClr val="bg1"/>
                </a:solidFill>
              </a:rPr>
              <a:t>background] </a:t>
            </a:r>
            <a:r>
              <a:rPr lang="en-US" sz="2400" dirty="0">
                <a:solidFill>
                  <a:schemeClr val="bg1"/>
                </a:solidFill>
              </a:rPr>
              <a:t>for </a:t>
            </a:r>
            <a:r>
              <a:rPr lang="en-US" sz="2400" dirty="0" smtClean="0">
                <a:solidFill>
                  <a:schemeClr val="bg1"/>
                </a:solidFill>
              </a:rPr>
              <a:t>the </a:t>
            </a:r>
            <a:r>
              <a:rPr lang="en-US" sz="2400" dirty="0">
                <a:solidFill>
                  <a:schemeClr val="bg1"/>
                </a:solidFill>
              </a:rPr>
              <a:t>position you advertised?”</a:t>
            </a:r>
          </a:p>
        </p:txBody>
      </p:sp>
    </p:spTree>
    <p:extLst>
      <p:ext uri="{BB962C8B-B14F-4D97-AF65-F5344CB8AC3E}">
        <p14:creationId xmlns:p14="http://schemas.microsoft.com/office/powerpoint/2010/main" val="6092197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normAutofit fontScale="90000"/>
          </a:bodyPr>
          <a:lstStyle/>
          <a:p>
            <a:r>
              <a:rPr lang="en-US" sz="2000" dirty="0" smtClean="0"/>
              <a:t/>
            </a:r>
            <a:br>
              <a:rPr lang="en-US" sz="2000" dirty="0" smtClean="0"/>
            </a:br>
            <a:r>
              <a:rPr lang="en-US" sz="2200" dirty="0"/>
              <a:t/>
            </a:r>
            <a:br>
              <a:rPr lang="en-US" sz="2200" dirty="0"/>
            </a:br>
            <a:r>
              <a:rPr lang="en-US" sz="2200" dirty="0" smtClean="0"/>
              <a:t>Survey question:</a:t>
            </a:r>
            <a:br>
              <a:rPr lang="en-US" sz="2200" dirty="0" smtClean="0"/>
            </a:br>
            <a:r>
              <a:rPr lang="en-US" sz="2000" dirty="0" smtClean="0"/>
              <a:t/>
            </a:r>
            <a:br>
              <a:rPr lang="en-US" sz="2000" dirty="0" smtClean="0"/>
            </a:b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6932926"/>
              </p:ext>
            </p:extLst>
          </p:nvPr>
        </p:nvGraphicFramePr>
        <p:xfrm>
          <a:off x="0" y="1600200"/>
          <a:ext cx="9144000" cy="3425190"/>
        </p:xfrm>
        <a:graphic>
          <a:graphicData uri="http://schemas.openxmlformats.org/drawingml/2006/table">
            <a:tbl>
              <a:tblPr firstRow="1" bandRow="1">
                <a:tableStyleId>{073A0DAA-6AF3-43AB-8588-CEC1D06C72B9}</a:tableStyleId>
              </a:tblPr>
              <a:tblGrid>
                <a:gridCol w="1524000"/>
                <a:gridCol w="1866900"/>
                <a:gridCol w="1866900"/>
                <a:gridCol w="1295400"/>
                <a:gridCol w="1295400"/>
                <a:gridCol w="1295400"/>
              </a:tblGrid>
              <a:tr h="1200150">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Type </a:t>
                      </a:r>
                      <a:r>
                        <a:rPr lang="en-US" sz="1600" dirty="0">
                          <a:effectLst/>
                          <a:latin typeface="+mn-lt"/>
                          <a:ea typeface="Calibri"/>
                          <a:cs typeface="Times New Roman"/>
                        </a:rPr>
                        <a:t>of Crime</a:t>
                      </a:r>
                    </a:p>
                  </a:txBody>
                  <a:tcPr marL="68580" marR="68580" marT="0" marB="0" anchor="ctr"/>
                </a:tc>
                <a:tc gridSpan="2">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Number of respondents who would never hire a job applicant who had been in prison for this crime </a:t>
                      </a:r>
                    </a:p>
                  </a:txBody>
                  <a:tcPr marL="68580" marR="68580" marT="0" marB="0"/>
                </a:tc>
                <a:tc hMerge="1">
                  <a:txBody>
                    <a:bodyPr/>
                    <a:lstStyle/>
                    <a:p>
                      <a:endParaRPr lang="en-US"/>
                    </a:p>
                  </a:txBody>
                  <a:tcPr/>
                </a:tc>
                <a:tc gridSpan="3">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Mean number of years between release from prison and hiring </a:t>
                      </a:r>
                    </a:p>
                  </a:txBody>
                  <a:tcPr marL="68580" marR="68580" marT="0" marB="0" anchor="ctr"/>
                </a:tc>
                <a:tc hMerge="1">
                  <a:txBody>
                    <a:bodyPr/>
                    <a:lstStyle/>
                    <a:p>
                      <a:endParaRPr lang="en-US"/>
                    </a:p>
                  </a:txBody>
                  <a:tcPr/>
                </a:tc>
                <a:tc hMerge="1">
                  <a:txBody>
                    <a:bodyPr/>
                    <a:lstStyle/>
                    <a:p>
                      <a:endParaRPr lang="en-US"/>
                    </a:p>
                  </a:txBody>
                  <a:tcPr/>
                </a:tc>
              </a:tr>
              <a:tr h="556260">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 </a:t>
                      </a:r>
                    </a:p>
                  </a:txBody>
                  <a:tcPr marL="68580" marR="68580" marT="0" marB="0"/>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N</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Mean </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SD</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Range</a:t>
                      </a:r>
                    </a:p>
                  </a:txBody>
                  <a:tcPr marL="68580" marR="68580" marT="0" marB="0" anchor="ctr"/>
                </a:tc>
              </a:tr>
              <a:tr h="556260">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Violent crime</a:t>
                      </a: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latin typeface="+mn-lt"/>
                          <a:ea typeface="Calibri"/>
                          <a:cs typeface="Times New Roman"/>
                        </a:rPr>
                        <a:t>32</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66.7</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2.78</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2.27</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0-5</a:t>
                      </a:r>
                    </a:p>
                  </a:txBody>
                  <a:tcPr marL="68580" marR="68580" marT="0" marB="0" anchor="ctr"/>
                </a:tc>
              </a:tr>
              <a:tr h="556260">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Drug crime</a:t>
                      </a: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latin typeface="+mn-lt"/>
                          <a:ea typeface="Calibri"/>
                          <a:cs typeface="Times New Roman"/>
                        </a:rPr>
                        <a:t>13</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27.1</a:t>
                      </a: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latin typeface="+mn-lt"/>
                          <a:ea typeface="Calibri"/>
                          <a:cs typeface="Times New Roman"/>
                        </a:rPr>
                        <a:t>2.39</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1.89</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0-7</a:t>
                      </a:r>
                    </a:p>
                  </a:txBody>
                  <a:tcPr marL="68580" marR="68580" marT="0" marB="0" anchor="ctr"/>
                </a:tc>
              </a:tr>
              <a:tr h="556260">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Property crime</a:t>
                      </a: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latin typeface="+mn-lt"/>
                          <a:ea typeface="Calibri"/>
                          <a:cs typeface="Times New Roman"/>
                        </a:rPr>
                        <a:t>17</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35.4</a:t>
                      </a:r>
                    </a:p>
                  </a:txBody>
                  <a:tcPr marL="68580" marR="68580" marT="0" marB="0" anchor="ctr"/>
                </a:tc>
                <a:tc>
                  <a:txBody>
                    <a:bodyPr/>
                    <a:lstStyle/>
                    <a:p>
                      <a:pPr marL="0" marR="0" algn="ctr">
                        <a:spcBef>
                          <a:spcPts val="0"/>
                        </a:spcBef>
                        <a:spcAft>
                          <a:spcPts val="0"/>
                        </a:spcAft>
                        <a:tabLst>
                          <a:tab pos="2971800" algn="ctr"/>
                          <a:tab pos="5943600" algn="r"/>
                        </a:tabLst>
                      </a:pPr>
                      <a:r>
                        <a:rPr lang="en-US" sz="1600">
                          <a:effectLst/>
                          <a:latin typeface="+mn-lt"/>
                          <a:ea typeface="Calibri"/>
                          <a:cs typeface="Times New Roman"/>
                        </a:rPr>
                        <a:t>2.92</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3.10</a:t>
                      </a: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0-15</a:t>
                      </a:r>
                    </a:p>
                  </a:txBody>
                  <a:tcPr marL="68580" marR="68580" marT="0" marB="0" anchor="ctr"/>
                </a:tc>
              </a:tr>
            </a:tbl>
          </a:graphicData>
        </a:graphic>
      </p:graphicFrame>
      <p:sp>
        <p:nvSpPr>
          <p:cNvPr id="3" name="TextBox 2"/>
          <p:cNvSpPr txBox="1"/>
          <p:nvPr/>
        </p:nvSpPr>
        <p:spPr>
          <a:xfrm>
            <a:off x="1371600" y="5715000"/>
            <a:ext cx="4365298" cy="369332"/>
          </a:xfrm>
          <a:prstGeom prst="rect">
            <a:avLst/>
          </a:prstGeom>
          <a:noFill/>
        </p:spPr>
        <p:txBody>
          <a:bodyPr wrap="none" rtlCol="0">
            <a:spAutoFit/>
          </a:bodyPr>
          <a:lstStyle/>
          <a:p>
            <a:r>
              <a:rPr lang="en-US" dirty="0" smtClean="0">
                <a:solidFill>
                  <a:schemeClr val="bg1"/>
                </a:solidFill>
              </a:rPr>
              <a:t>See Blumstein and Nakamura, NIJ, 2012</a:t>
            </a:r>
            <a:endParaRPr lang="en-US" dirty="0">
              <a:solidFill>
                <a:schemeClr val="bg1"/>
              </a:solidFill>
            </a:endParaRPr>
          </a:p>
        </p:txBody>
      </p:sp>
      <p:sp>
        <p:nvSpPr>
          <p:cNvPr id="5" name="TextBox 4"/>
          <p:cNvSpPr txBox="1"/>
          <p:nvPr/>
        </p:nvSpPr>
        <p:spPr>
          <a:xfrm>
            <a:off x="152401" y="609600"/>
            <a:ext cx="8839200" cy="923330"/>
          </a:xfrm>
          <a:prstGeom prst="rect">
            <a:avLst/>
          </a:prstGeom>
          <a:noFill/>
        </p:spPr>
        <p:txBody>
          <a:bodyPr wrap="square" rtlCol="0">
            <a:spAutoFit/>
          </a:bodyPr>
          <a:lstStyle/>
          <a:p>
            <a:pPr algn="ctr"/>
            <a:r>
              <a:rPr lang="en-US" dirty="0">
                <a:solidFill>
                  <a:srgbClr val="FFFFFF"/>
                </a:solidFill>
              </a:rPr>
              <a:t>“How long after release from prison would have to pass before you would hire someone who had been in prison?” </a:t>
            </a:r>
            <a:br>
              <a:rPr lang="en-US" dirty="0">
                <a:solidFill>
                  <a:srgbClr val="FFFFFF"/>
                </a:solidFill>
              </a:rPr>
            </a:br>
            <a:r>
              <a:rPr lang="en-US" dirty="0">
                <a:solidFill>
                  <a:srgbClr val="FFFFFF"/>
                </a:solidFill>
              </a:rPr>
              <a:t>(for a violent crime, a drug crime, a property crime)</a:t>
            </a:r>
          </a:p>
        </p:txBody>
      </p:sp>
    </p:spTree>
    <p:extLst>
      <p:ext uri="{BB962C8B-B14F-4D97-AF65-F5344CB8AC3E}">
        <p14:creationId xmlns:p14="http://schemas.microsoft.com/office/powerpoint/2010/main" val="31935070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533400"/>
          </a:xfrm>
        </p:spPr>
        <p:txBody>
          <a:bodyPr>
            <a:noAutofit/>
          </a:bodyPr>
          <a:lstStyle/>
          <a:p>
            <a:r>
              <a:rPr lang="en-US" sz="2000" dirty="0" smtClean="0"/>
              <a:t>Survey question:</a:t>
            </a:r>
            <a:br>
              <a:rPr lang="en-US" sz="2000" dirty="0" smtClean="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7969362"/>
              </p:ext>
            </p:extLst>
          </p:nvPr>
        </p:nvGraphicFramePr>
        <p:xfrm>
          <a:off x="228601" y="1600200"/>
          <a:ext cx="8610599" cy="5176520"/>
        </p:xfrm>
        <a:graphic>
          <a:graphicData uri="http://schemas.openxmlformats.org/drawingml/2006/table">
            <a:tbl>
              <a:tblPr firstRow="1" bandRow="1">
                <a:tableStyleId>{073A0DAA-6AF3-43AB-8588-CEC1D06C72B9}</a:tableStyleId>
              </a:tblPr>
              <a:tblGrid>
                <a:gridCol w="3348567"/>
                <a:gridCol w="1315508"/>
                <a:gridCol w="1315508"/>
                <a:gridCol w="1315508"/>
                <a:gridCol w="1315508"/>
              </a:tblGrid>
              <a:tr h="370840">
                <a:tc>
                  <a:txBody>
                    <a:bodyPr/>
                    <a:lstStyle/>
                    <a:p>
                      <a:pPr marL="0" marR="0">
                        <a:spcBef>
                          <a:spcPts val="0"/>
                        </a:spcBef>
                        <a:spcAft>
                          <a:spcPts val="0"/>
                        </a:spcAft>
                        <a:tabLst>
                          <a:tab pos="2971800" algn="ctr"/>
                          <a:tab pos="5943600" algn="r"/>
                        </a:tabLst>
                      </a:pPr>
                      <a:r>
                        <a:rPr lang="en-US" sz="1800" dirty="0">
                          <a:effectLst/>
                        </a:rPr>
                        <a:t> </a:t>
                      </a:r>
                      <a:endParaRPr lang="en-US" sz="1600" dirty="0">
                        <a:effectLst/>
                        <a:latin typeface="Calibri"/>
                        <a:ea typeface="Calibri"/>
                        <a:cs typeface="Times New Roman"/>
                      </a:endParaRPr>
                    </a:p>
                  </a:txBody>
                  <a:tcPr marL="68580" marR="68580" marT="0" marB="0" anchor="ctr"/>
                </a:tc>
                <a:tc gridSpan="2">
                  <a:txBody>
                    <a:bodyPr/>
                    <a:lstStyle/>
                    <a:p>
                      <a:pPr marL="0" marR="0" algn="ctr">
                        <a:spcBef>
                          <a:spcPts val="0"/>
                        </a:spcBef>
                        <a:spcAft>
                          <a:spcPts val="0"/>
                        </a:spcAft>
                        <a:tabLst>
                          <a:tab pos="2971800" algn="ctr"/>
                          <a:tab pos="5943600" algn="r"/>
                        </a:tabLst>
                      </a:pPr>
                      <a:r>
                        <a:rPr lang="en-US" sz="1800" dirty="0">
                          <a:effectLst/>
                        </a:rPr>
                        <a:t>Prior Prison</a:t>
                      </a:r>
                      <a:endParaRPr lang="en-US" sz="1600" dirty="0">
                        <a:effectLst/>
                        <a:latin typeface="Calibri"/>
                        <a:ea typeface="Calibri"/>
                        <a:cs typeface="Times New Roman"/>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tabLst>
                          <a:tab pos="2971800" algn="ctr"/>
                          <a:tab pos="5943600" algn="r"/>
                        </a:tabLst>
                      </a:pPr>
                      <a:r>
                        <a:rPr lang="en-US" sz="1800">
                          <a:effectLst/>
                        </a:rPr>
                        <a:t>No Prior Prison</a:t>
                      </a:r>
                      <a:endParaRPr lang="en-US" sz="1600">
                        <a:effectLst/>
                        <a:latin typeface="Calibri"/>
                        <a:ea typeface="Calibri"/>
                        <a:cs typeface="Times New Roman"/>
                      </a:endParaRPr>
                    </a:p>
                  </a:txBody>
                  <a:tcPr marL="68580" marR="68580" marT="0" marB="0" anchor="ctr"/>
                </a:tc>
                <a:tc hMerge="1">
                  <a:txBody>
                    <a:bodyPr/>
                    <a:lstStyle/>
                    <a:p>
                      <a:endParaRPr lang="en-US"/>
                    </a:p>
                  </a:txBody>
                  <a:tcPr/>
                </a:tc>
              </a:tr>
              <a:tr h="370840">
                <a:tc>
                  <a:txBody>
                    <a:bodyPr/>
                    <a:lstStyle/>
                    <a:p>
                      <a:pPr marL="0" marR="0">
                        <a:spcBef>
                          <a:spcPts val="0"/>
                        </a:spcBef>
                        <a:spcAft>
                          <a:spcPts val="0"/>
                        </a:spcAft>
                        <a:tabLst>
                          <a:tab pos="2971800" algn="ctr"/>
                          <a:tab pos="5943600" algn="r"/>
                        </a:tabLst>
                      </a:pPr>
                      <a:r>
                        <a:rPr lang="en-US" sz="1800" dirty="0">
                          <a:effectLst/>
                        </a:rPr>
                        <a:t> </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N</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N</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a:t>
                      </a:r>
                      <a:endParaRPr lang="en-US" sz="160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dirty="0">
                          <a:effectLst/>
                        </a:rPr>
                        <a:t>Absenteeism or tardiness</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5</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21.7</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2</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9.1</a:t>
                      </a:r>
                      <a:endParaRPr lang="en-US" sz="160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dirty="0">
                          <a:effectLst/>
                        </a:rPr>
                        <a:t>Transportation</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3</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13.0</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4</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18.2</a:t>
                      </a:r>
                      <a:endParaRPr lang="en-US" sz="160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dirty="0">
                          <a:effectLst/>
                        </a:rPr>
                        <a:t>Work ethic</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5</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21.7</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5</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22.7</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dirty="0">
                          <a:effectLst/>
                        </a:rPr>
                        <a:t>Childcare</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0</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0.0</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2</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9.1</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dirty="0">
                          <a:effectLst/>
                        </a:rPr>
                        <a:t>Drug/alcohol issues</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6</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26.1</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2</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9.1</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dirty="0">
                          <a:effectLst/>
                        </a:rPr>
                        <a:t>Physical health</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0</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0.0</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2</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9.1</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dirty="0">
                          <a:effectLst/>
                        </a:rPr>
                        <a:t>Mental health</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3</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13.0</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1</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4.5</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a:effectLst/>
                        </a:rPr>
                        <a:t>Basic verbal, math or reading skills</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1</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4.3</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2</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9.1</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a:effectLst/>
                        </a:rPr>
                        <a:t>Job-related skills</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9</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39.1</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6</a:t>
                      </a:r>
                      <a:endParaRPr lang="en-US" sz="16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27.3</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a:effectLst/>
                        </a:rPr>
                        <a:t>Relationships with customers</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4</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17.4</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3</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13.6</a:t>
                      </a:r>
                      <a:endParaRPr lang="en-US" sz="16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tabLst>
                          <a:tab pos="2971800" algn="ctr"/>
                          <a:tab pos="5943600" algn="r"/>
                        </a:tabLst>
                      </a:pPr>
                      <a:r>
                        <a:rPr lang="en-US" sz="1800">
                          <a:effectLst/>
                        </a:rPr>
                        <a:t>Relationships with other employees</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3</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13.0</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a:effectLst/>
                        </a:rPr>
                        <a:t>1</a:t>
                      </a:r>
                      <a:endParaRPr lang="en-US" sz="1600">
                        <a:effectLst/>
                        <a:latin typeface="Calibri"/>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800" dirty="0">
                          <a:effectLst/>
                        </a:rPr>
                        <a:t>4.8</a:t>
                      </a:r>
                      <a:endParaRPr lang="en-US" sz="1600" dirty="0">
                        <a:effectLst/>
                        <a:latin typeface="Calibri"/>
                        <a:ea typeface="Calibri"/>
                        <a:cs typeface="Times New Roman"/>
                      </a:endParaRPr>
                    </a:p>
                  </a:txBody>
                  <a:tcPr marL="68580" marR="68580" marT="0" marB="0" anchor="ctr"/>
                </a:tc>
              </a:tr>
            </a:tbl>
          </a:graphicData>
        </a:graphic>
      </p:graphicFrame>
      <p:sp>
        <p:nvSpPr>
          <p:cNvPr id="3" name="TextBox 2"/>
          <p:cNvSpPr txBox="1"/>
          <p:nvPr/>
        </p:nvSpPr>
        <p:spPr>
          <a:xfrm>
            <a:off x="457200" y="914400"/>
            <a:ext cx="8305800" cy="646331"/>
          </a:xfrm>
          <a:prstGeom prst="rect">
            <a:avLst/>
          </a:prstGeom>
          <a:noFill/>
        </p:spPr>
        <p:txBody>
          <a:bodyPr wrap="square" rtlCol="0">
            <a:spAutoFit/>
          </a:bodyPr>
          <a:lstStyle/>
          <a:p>
            <a:pPr algn="ctr"/>
            <a:r>
              <a:rPr lang="en-US" dirty="0">
                <a:solidFill>
                  <a:srgbClr val="FFFFFF"/>
                </a:solidFill>
              </a:rPr>
              <a:t>Respondents were asked to indicate whether they anticipated </a:t>
            </a:r>
            <a:br>
              <a:rPr lang="en-US" dirty="0">
                <a:solidFill>
                  <a:srgbClr val="FFFFFF"/>
                </a:solidFill>
              </a:rPr>
            </a:br>
            <a:r>
              <a:rPr lang="en-US" dirty="0">
                <a:solidFill>
                  <a:srgbClr val="FFFFFF"/>
                </a:solidFill>
              </a:rPr>
              <a:t>problems from hypothetical job applicant in the following areas.</a:t>
            </a:r>
          </a:p>
        </p:txBody>
      </p:sp>
    </p:spTree>
    <p:extLst>
      <p:ext uri="{BB962C8B-B14F-4D97-AF65-F5344CB8AC3E}">
        <p14:creationId xmlns:p14="http://schemas.microsoft.com/office/powerpoint/2010/main" val="29509979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Implications for Policy and Practice</a:t>
            </a:r>
            <a:endParaRPr lang="en-US" dirty="0"/>
          </a:p>
        </p:txBody>
      </p:sp>
      <p:sp>
        <p:nvSpPr>
          <p:cNvPr id="5" name="Content Placeholder 4"/>
          <p:cNvSpPr>
            <a:spLocks noGrp="1"/>
          </p:cNvSpPr>
          <p:nvPr>
            <p:ph idx="1"/>
          </p:nvPr>
        </p:nvSpPr>
        <p:spPr/>
        <p:txBody>
          <a:bodyPr/>
          <a:lstStyle/>
          <a:p>
            <a:r>
              <a:rPr lang="en-US" dirty="0" smtClean="0"/>
              <a:t>Training in using the internet to search and apply for jobs before release</a:t>
            </a:r>
          </a:p>
          <a:p>
            <a:r>
              <a:rPr lang="en-US" dirty="0" smtClean="0"/>
              <a:t>Training in how to “live” in an online world (WTX is FB?)</a:t>
            </a:r>
          </a:p>
          <a:p>
            <a:r>
              <a:rPr lang="en-US" dirty="0" smtClean="0"/>
              <a:t>The </a:t>
            </a:r>
            <a:r>
              <a:rPr lang="en-US" dirty="0" err="1" smtClean="0"/>
              <a:t>Digitial</a:t>
            </a:r>
            <a:r>
              <a:rPr lang="en-US" dirty="0" smtClean="0"/>
              <a:t> Divide is larger for offenders</a:t>
            </a:r>
          </a:p>
          <a:p>
            <a:pPr lvl="1"/>
            <a:r>
              <a:rPr lang="en-US" dirty="0" smtClean="0"/>
              <a:t>Email, Attachments, Downloads/uploads</a:t>
            </a:r>
          </a:p>
          <a:p>
            <a:pPr lvl="1"/>
            <a:r>
              <a:rPr lang="en-US" dirty="0" smtClean="0"/>
              <a:t>Setting up web-based accounts</a:t>
            </a:r>
          </a:p>
          <a:p>
            <a:pPr lvl="1"/>
            <a:r>
              <a:rPr lang="en-US" dirty="0" smtClean="0"/>
              <a:t>Not keeping up with changes</a:t>
            </a:r>
            <a:endParaRPr lang="en-US" dirty="0"/>
          </a:p>
        </p:txBody>
      </p:sp>
    </p:spTree>
    <p:extLst>
      <p:ext uri="{BB962C8B-B14F-4D97-AF65-F5344CB8AC3E}">
        <p14:creationId xmlns:p14="http://schemas.microsoft.com/office/powerpoint/2010/main" val="12636490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Word processing skills</a:t>
            </a:r>
          </a:p>
          <a:p>
            <a:pPr lvl="1"/>
            <a:r>
              <a:rPr lang="en-US" dirty="0" smtClean="0"/>
              <a:t>Learned before release</a:t>
            </a:r>
          </a:p>
          <a:p>
            <a:pPr lvl="1"/>
            <a:r>
              <a:rPr lang="en-US" dirty="0" smtClean="0"/>
              <a:t>Formatting résumés</a:t>
            </a:r>
          </a:p>
          <a:p>
            <a:pPr lvl="1"/>
            <a:r>
              <a:rPr lang="en-US" dirty="0" smtClean="0"/>
              <a:t>Preparing cover letters</a:t>
            </a:r>
          </a:p>
          <a:p>
            <a:pPr lvl="2"/>
            <a:r>
              <a:rPr lang="en-US" dirty="0" smtClean="0"/>
              <a:t>How to customize to each employer</a:t>
            </a:r>
          </a:p>
          <a:p>
            <a:pPr lvl="1"/>
            <a:r>
              <a:rPr lang="en-US" dirty="0" smtClean="0"/>
              <a:t>Proof-reading</a:t>
            </a:r>
          </a:p>
          <a:p>
            <a:pPr lvl="1"/>
            <a:r>
              <a:rPr lang="en-US" dirty="0" smtClean="0"/>
              <a:t>High-lighting relevant job skills and </a:t>
            </a:r>
            <a:r>
              <a:rPr lang="en-US" dirty="0" err="1" smtClean="0"/>
              <a:t>experiecne</a:t>
            </a:r>
            <a:endParaRPr lang="en-US" dirty="0" smtClean="0"/>
          </a:p>
        </p:txBody>
      </p:sp>
    </p:spTree>
    <p:extLst>
      <p:ext uri="{BB962C8B-B14F-4D97-AF65-F5344CB8AC3E}">
        <p14:creationId xmlns:p14="http://schemas.microsoft.com/office/powerpoint/2010/main" val="26015412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normAutofit/>
          </a:bodyPr>
          <a:lstStyle/>
          <a:p>
            <a:r>
              <a:rPr lang="en-US" dirty="0" smtClean="0"/>
              <a:t>Interviewing </a:t>
            </a:r>
          </a:p>
          <a:p>
            <a:pPr lvl="1"/>
            <a:r>
              <a:rPr lang="en-US" dirty="0" smtClean="0"/>
              <a:t>Mock interviews</a:t>
            </a:r>
          </a:p>
          <a:p>
            <a:pPr lvl="2"/>
            <a:r>
              <a:rPr lang="en-US" dirty="0" smtClean="0"/>
              <a:t>Answers to questions about time in prison and employment gaps proactively</a:t>
            </a:r>
          </a:p>
          <a:p>
            <a:pPr lvl="2"/>
            <a:r>
              <a:rPr lang="en-US" dirty="0" smtClean="0"/>
              <a:t>Develop “Reentry scripts”</a:t>
            </a:r>
          </a:p>
          <a:p>
            <a:pPr lvl="3"/>
            <a:r>
              <a:rPr lang="en-US" dirty="0" smtClean="0"/>
              <a:t>Acknowledging their past and what led to their criminal activities (taking responsibility)</a:t>
            </a:r>
          </a:p>
          <a:p>
            <a:pPr lvl="3"/>
            <a:r>
              <a:rPr lang="en-US" dirty="0" smtClean="0"/>
              <a:t>Commitment to moving forward and doing better</a:t>
            </a:r>
          </a:p>
          <a:p>
            <a:pPr lvl="1"/>
            <a:r>
              <a:rPr lang="en-US" dirty="0" smtClean="0"/>
              <a:t>Dress, tone, demeanor,  and body language</a:t>
            </a:r>
            <a:endParaRPr lang="en-US" dirty="0"/>
          </a:p>
        </p:txBody>
      </p:sp>
    </p:spTree>
    <p:extLst>
      <p:ext uri="{BB962C8B-B14F-4D97-AF65-F5344CB8AC3E}">
        <p14:creationId xmlns:p14="http://schemas.microsoft.com/office/powerpoint/2010/main" val="25420098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Preparing for rejection (“Don’t give up”)</a:t>
            </a:r>
          </a:p>
          <a:p>
            <a:pPr lvl="1"/>
            <a:r>
              <a:rPr lang="en-US" dirty="0" smtClean="0"/>
              <a:t> Increased competition for jobs because of number of applicants against</a:t>
            </a:r>
          </a:p>
          <a:p>
            <a:pPr lvl="1"/>
            <a:r>
              <a:rPr lang="en-US" dirty="0" smtClean="0"/>
              <a:t>Very few online applications result in callbacks</a:t>
            </a:r>
          </a:p>
          <a:p>
            <a:pPr lvl="1"/>
            <a:r>
              <a:rPr lang="en-US" dirty="0" smtClean="0"/>
              <a:t>Expect change in employer willingness to review in-person application after they learn about record</a:t>
            </a:r>
          </a:p>
          <a:p>
            <a:pPr lvl="1"/>
            <a:r>
              <a:rPr lang="en-US" dirty="0" smtClean="0"/>
              <a:t>Disappointment will prevail</a:t>
            </a:r>
          </a:p>
          <a:p>
            <a:pPr lvl="1"/>
            <a:r>
              <a:rPr lang="en-US" dirty="0" smtClean="0"/>
              <a:t>Takes time</a:t>
            </a:r>
            <a:endParaRPr lang="en-US" dirty="0"/>
          </a:p>
          <a:p>
            <a:pPr lvl="1"/>
            <a:endParaRPr lang="en-US" dirty="0" smtClean="0"/>
          </a:p>
        </p:txBody>
      </p:sp>
    </p:spTree>
    <p:extLst>
      <p:ext uri="{BB962C8B-B14F-4D97-AF65-F5344CB8AC3E}">
        <p14:creationId xmlns:p14="http://schemas.microsoft.com/office/powerpoint/2010/main" val="9590366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Evidence of ability to do job </a:t>
            </a:r>
          </a:p>
          <a:p>
            <a:pPr lvl="1"/>
            <a:r>
              <a:rPr lang="en-US" dirty="0" smtClean="0"/>
              <a:t>Prior experience in similar positions</a:t>
            </a:r>
          </a:p>
          <a:p>
            <a:pPr lvl="1"/>
            <a:r>
              <a:rPr lang="en-US" dirty="0" smtClean="0"/>
              <a:t>Certificates, diplomas, etc. from prison programs</a:t>
            </a:r>
          </a:p>
          <a:p>
            <a:pPr lvl="1"/>
            <a:r>
              <a:rPr lang="en-US" dirty="0" smtClean="0"/>
              <a:t>Cover letters and résumés need to draw parallel between job history and any training and the position being applied for</a:t>
            </a:r>
            <a:endParaRPr lang="en-US" dirty="0"/>
          </a:p>
        </p:txBody>
      </p:sp>
    </p:spTree>
    <p:extLst>
      <p:ext uri="{BB962C8B-B14F-4D97-AF65-F5344CB8AC3E}">
        <p14:creationId xmlns:p14="http://schemas.microsoft.com/office/powerpoint/2010/main" val="11236436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Preparing to work</a:t>
            </a:r>
          </a:p>
          <a:p>
            <a:pPr lvl="1"/>
            <a:r>
              <a:rPr lang="en-US" dirty="0" smtClean="0"/>
              <a:t>Begins before release</a:t>
            </a:r>
          </a:p>
          <a:p>
            <a:pPr lvl="1"/>
            <a:r>
              <a:rPr lang="en-US" dirty="0" smtClean="0"/>
              <a:t>Driver’s license/government-issued id card</a:t>
            </a:r>
          </a:p>
          <a:p>
            <a:pPr lvl="1"/>
            <a:r>
              <a:rPr lang="en-US" dirty="0" smtClean="0"/>
              <a:t>Proof of valid SSN (card)</a:t>
            </a:r>
          </a:p>
          <a:p>
            <a:pPr lvl="1"/>
            <a:r>
              <a:rPr lang="en-US" dirty="0" smtClean="0"/>
              <a:t>Bank account</a:t>
            </a:r>
          </a:p>
          <a:p>
            <a:pPr lvl="1"/>
            <a:r>
              <a:rPr lang="en-US" dirty="0" smtClean="0"/>
              <a:t>Job history information for résumé/applications</a:t>
            </a:r>
            <a:endParaRPr lang="en-US" dirty="0"/>
          </a:p>
        </p:txBody>
      </p:sp>
    </p:spTree>
    <p:extLst>
      <p:ext uri="{BB962C8B-B14F-4D97-AF65-F5344CB8AC3E}">
        <p14:creationId xmlns:p14="http://schemas.microsoft.com/office/powerpoint/2010/main" val="14254352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Preparing for what is expected at work</a:t>
            </a:r>
          </a:p>
          <a:p>
            <a:pPr lvl="1"/>
            <a:r>
              <a:rPr lang="en-US" dirty="0" smtClean="0"/>
              <a:t>Showing up on time; staying until end of shift</a:t>
            </a:r>
          </a:p>
          <a:p>
            <a:pPr lvl="2"/>
            <a:r>
              <a:rPr lang="en-US" dirty="0" smtClean="0"/>
              <a:t>Staying late to finish task </a:t>
            </a:r>
          </a:p>
          <a:p>
            <a:pPr lvl="1"/>
            <a:r>
              <a:rPr lang="en-US" dirty="0" smtClean="0"/>
              <a:t>Taking direction from management and co-workers</a:t>
            </a:r>
            <a:endParaRPr lang="en-US" dirty="0"/>
          </a:p>
        </p:txBody>
      </p:sp>
    </p:spTree>
    <p:extLst>
      <p:ext uri="{BB962C8B-B14F-4D97-AF65-F5344CB8AC3E}">
        <p14:creationId xmlns:p14="http://schemas.microsoft.com/office/powerpoint/2010/main" val="2124028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dirty="0" smtClean="0">
                <a:effectLst/>
              </a:rPr>
              <a:t>Re-Entry: </a:t>
            </a:r>
            <a:br>
              <a:rPr lang="en-US" sz="4000" dirty="0" smtClean="0">
                <a:effectLst/>
              </a:rPr>
            </a:br>
            <a:r>
              <a:rPr lang="en-US" sz="4000" dirty="0" smtClean="0">
                <a:effectLst/>
              </a:rPr>
              <a:t>The Crisis that has Arrived</a:t>
            </a:r>
          </a:p>
        </p:txBody>
      </p:sp>
      <p:sp>
        <p:nvSpPr>
          <p:cNvPr id="37891" name="Rectangle 3"/>
          <p:cNvSpPr>
            <a:spLocks noGrp="1" noChangeArrowheads="1"/>
          </p:cNvSpPr>
          <p:nvPr>
            <p:ph idx="1"/>
          </p:nvPr>
        </p:nvSpPr>
        <p:spPr/>
        <p:txBody>
          <a:bodyPr>
            <a:normAutofit lnSpcReduction="10000"/>
          </a:bodyPr>
          <a:lstStyle/>
          <a:p>
            <a:r>
              <a:rPr lang="en-US" b="0" dirty="0" smtClean="0">
                <a:effectLst/>
              </a:rPr>
              <a:t>Most prisoners come back</a:t>
            </a:r>
            <a:endParaRPr lang="en-US" b="0" dirty="0">
              <a:effectLst/>
            </a:endParaRPr>
          </a:p>
          <a:p>
            <a:pPr lvl="1"/>
            <a:r>
              <a:rPr lang="en-US" b="0" dirty="0" smtClean="0"/>
              <a:t>1.1 million offenders moved on or off parole in 2010 </a:t>
            </a:r>
            <a:r>
              <a:rPr lang="en-US" sz="2400" b="0" dirty="0" smtClean="0"/>
              <a:t>(Glaze &amp; </a:t>
            </a:r>
            <a:r>
              <a:rPr lang="en-US" sz="2400" b="0" dirty="0" err="1" smtClean="0"/>
              <a:t>Bonczar</a:t>
            </a:r>
            <a:r>
              <a:rPr lang="en-US" sz="2400" b="0" dirty="0" smtClean="0"/>
              <a:t>, 2011)</a:t>
            </a:r>
          </a:p>
          <a:p>
            <a:pPr lvl="2"/>
            <a:r>
              <a:rPr lang="en-US" b="0" dirty="0" smtClean="0"/>
              <a:t>Fewer exits and more entries </a:t>
            </a:r>
          </a:p>
          <a:p>
            <a:r>
              <a:rPr lang="en-US" b="0" dirty="0" smtClean="0">
                <a:effectLst/>
              </a:rPr>
              <a:t>Most don’t do well </a:t>
            </a:r>
          </a:p>
          <a:p>
            <a:r>
              <a:rPr lang="en-US" b="0" dirty="0" smtClean="0">
                <a:effectLst/>
              </a:rPr>
              <a:t>Corrections costs are skyrocketing</a:t>
            </a:r>
          </a:p>
          <a:p>
            <a:pPr lvl="1"/>
            <a:r>
              <a:rPr lang="en-US" b="0" dirty="0" smtClean="0"/>
              <a:t>Prison population as a function of parole violators </a:t>
            </a:r>
            <a:r>
              <a:rPr lang="en-US" sz="2400" b="0" dirty="0" smtClean="0"/>
              <a:t>(Blumstein &amp; Beck, 2005)</a:t>
            </a:r>
            <a:endParaRPr lang="en-US" b="0" dirty="0" smtClean="0">
              <a:effectLst/>
            </a:endParaRPr>
          </a:p>
          <a:p>
            <a:pPr lvl="1"/>
            <a:r>
              <a:rPr lang="en-US" b="0" dirty="0" smtClean="0">
                <a:effectLst/>
              </a:rPr>
              <a:t>There are ways to </a:t>
            </a:r>
            <a:r>
              <a:rPr lang="en-US" b="0" dirty="0" smtClean="0"/>
              <a:t>reduce </a:t>
            </a:r>
            <a:r>
              <a:rPr lang="en-US" b="0" dirty="0" smtClean="0">
                <a:effectLst/>
              </a:rPr>
              <a:t>recidivism and save money</a:t>
            </a:r>
          </a:p>
          <a:p>
            <a:pPr lvl="1"/>
            <a:endParaRPr lang="en-US" b="0" dirty="0" smtClean="0">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“Who you know”</a:t>
            </a:r>
          </a:p>
          <a:p>
            <a:pPr lvl="1"/>
            <a:r>
              <a:rPr lang="en-US" dirty="0" smtClean="0"/>
              <a:t>References and employment opportunities</a:t>
            </a:r>
          </a:p>
          <a:p>
            <a:pPr lvl="2"/>
            <a:r>
              <a:rPr lang="en-US" dirty="0" smtClean="0"/>
              <a:t>Former employers</a:t>
            </a:r>
          </a:p>
          <a:p>
            <a:pPr lvl="2"/>
            <a:r>
              <a:rPr lang="en-US" dirty="0" smtClean="0"/>
              <a:t>Parole officers and social service providers</a:t>
            </a:r>
          </a:p>
          <a:p>
            <a:pPr lvl="1"/>
            <a:r>
              <a:rPr lang="en-US" dirty="0" smtClean="0"/>
              <a:t>Reconnecting virtually</a:t>
            </a:r>
          </a:p>
          <a:p>
            <a:pPr lvl="2"/>
            <a:r>
              <a:rPr lang="en-US" dirty="0" smtClean="0"/>
              <a:t>E.g., LinkedIn; Facebook</a:t>
            </a:r>
          </a:p>
          <a:p>
            <a:pPr lvl="2"/>
            <a:r>
              <a:rPr lang="en-US" dirty="0" smtClean="0"/>
              <a:t>Testing grounds for reestablishing non-criminal interpersonal relationships</a:t>
            </a:r>
            <a:endParaRPr lang="en-US" dirty="0"/>
          </a:p>
        </p:txBody>
      </p:sp>
    </p:spTree>
    <p:extLst>
      <p:ext uri="{BB962C8B-B14F-4D97-AF65-F5344CB8AC3E}">
        <p14:creationId xmlns:p14="http://schemas.microsoft.com/office/powerpoint/2010/main" val="36706684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Ban the Box</a:t>
            </a:r>
          </a:p>
          <a:p>
            <a:pPr lvl="1"/>
            <a:r>
              <a:rPr lang="en-US" dirty="0" smtClean="0"/>
              <a:t>Tone down the anxiety surrounding application process</a:t>
            </a:r>
          </a:p>
          <a:p>
            <a:pPr lvl="1"/>
            <a:r>
              <a:rPr lang="en-US" dirty="0" smtClean="0"/>
              <a:t>Increases number of opportunities ex-prisoners pursue</a:t>
            </a:r>
            <a:endParaRPr lang="en-US" dirty="0"/>
          </a:p>
          <a:p>
            <a:r>
              <a:rPr lang="en-US" dirty="0" smtClean="0"/>
              <a:t>Safer Foundation “Job Ready” </a:t>
            </a:r>
          </a:p>
          <a:p>
            <a:r>
              <a:rPr lang="en-US" dirty="0" smtClean="0"/>
              <a:t>Meet with Chamber of Commerce Groups</a:t>
            </a:r>
          </a:p>
          <a:p>
            <a:r>
              <a:rPr lang="en-US" dirty="0" smtClean="0"/>
              <a:t>Limit Employer liability for hiring ex’s</a:t>
            </a:r>
          </a:p>
          <a:p>
            <a:endParaRPr lang="en-US" dirty="0"/>
          </a:p>
          <a:p>
            <a:pPr marL="457200" lvl="1" indent="0">
              <a:buNone/>
            </a:pPr>
            <a:endParaRPr lang="en-US" dirty="0"/>
          </a:p>
        </p:txBody>
      </p:sp>
    </p:spTree>
    <p:extLst>
      <p:ext uri="{BB962C8B-B14F-4D97-AF65-F5344CB8AC3E}">
        <p14:creationId xmlns:p14="http://schemas.microsoft.com/office/powerpoint/2010/main" val="25916027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lstStyle/>
          <a:p>
            <a:r>
              <a:rPr lang="en-US" dirty="0" smtClean="0"/>
              <a:t>Be realistic</a:t>
            </a:r>
          </a:p>
          <a:p>
            <a:pPr lvl="1"/>
            <a:r>
              <a:rPr lang="en-US" dirty="0" smtClean="0"/>
              <a:t>The process of getting a job is a full-time job with no paycheck</a:t>
            </a:r>
          </a:p>
          <a:p>
            <a:pPr lvl="1"/>
            <a:r>
              <a:rPr lang="en-US" dirty="0" smtClean="0"/>
              <a:t>Ex-offenders are not qualified for every job</a:t>
            </a:r>
          </a:p>
          <a:p>
            <a:pPr lvl="1"/>
            <a:r>
              <a:rPr lang="en-US" dirty="0" smtClean="0"/>
              <a:t>Competing against applicants without a criminal record</a:t>
            </a:r>
          </a:p>
          <a:p>
            <a:pPr lvl="1"/>
            <a:r>
              <a:rPr lang="en-US" dirty="0" smtClean="0"/>
              <a:t>Employers set a “higher bar” for ex-prisoners</a:t>
            </a:r>
          </a:p>
          <a:p>
            <a:pPr lvl="2"/>
            <a:r>
              <a:rPr lang="en-US" dirty="0" smtClean="0"/>
              <a:t>Difficult to rise to</a:t>
            </a:r>
          </a:p>
          <a:p>
            <a:pPr lvl="2"/>
            <a:r>
              <a:rPr lang="en-US" dirty="0" smtClean="0"/>
              <a:t>Emphasize past employment </a:t>
            </a:r>
          </a:p>
          <a:p>
            <a:pPr lvl="1"/>
            <a:endParaRPr lang="en-US" dirty="0" smtClean="0"/>
          </a:p>
          <a:p>
            <a:pPr marL="457200" lvl="1" indent="0">
              <a:buNone/>
            </a:pPr>
            <a:endParaRPr lang="en-US" dirty="0"/>
          </a:p>
        </p:txBody>
      </p:sp>
    </p:spTree>
    <p:extLst>
      <p:ext uri="{BB962C8B-B14F-4D97-AF65-F5344CB8AC3E}">
        <p14:creationId xmlns:p14="http://schemas.microsoft.com/office/powerpoint/2010/main" val="1282831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411162"/>
          </a:xfrm>
        </p:spPr>
        <p:txBody>
          <a:bodyPr anchor="t">
            <a:noAutofit/>
          </a:bodyPr>
          <a:lstStyle/>
          <a:p>
            <a:r>
              <a:rPr lang="en-US" sz="2000" dirty="0" smtClean="0"/>
              <a:t>Survey question:</a:t>
            </a:r>
            <a:br>
              <a:rPr lang="en-US" sz="2000" dirty="0" smtClean="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2682362"/>
              </p:ext>
            </p:extLst>
          </p:nvPr>
        </p:nvGraphicFramePr>
        <p:xfrm>
          <a:off x="152399" y="1752601"/>
          <a:ext cx="8839203" cy="4726066"/>
        </p:xfrm>
        <a:graphic>
          <a:graphicData uri="http://schemas.openxmlformats.org/drawingml/2006/table">
            <a:tbl>
              <a:tblPr firstRow="1" bandRow="1">
                <a:tableStyleId>{073A0DAA-6AF3-43AB-8588-CEC1D06C72B9}</a:tableStyleId>
              </a:tblPr>
              <a:tblGrid>
                <a:gridCol w="2791327"/>
                <a:gridCol w="1511969"/>
                <a:gridCol w="1511969"/>
                <a:gridCol w="1511969"/>
                <a:gridCol w="1511969"/>
              </a:tblGrid>
              <a:tr h="618743">
                <a:tc>
                  <a:txBody>
                    <a:bodyPr/>
                    <a:lstStyle/>
                    <a:p>
                      <a:pPr marL="0" marR="0">
                        <a:spcBef>
                          <a:spcPts val="0"/>
                        </a:spcBef>
                        <a:spcAft>
                          <a:spcPts val="0"/>
                        </a:spcAft>
                        <a:tabLst>
                          <a:tab pos="2971800" algn="ctr"/>
                          <a:tab pos="5943600" algn="r"/>
                        </a:tabLst>
                      </a:pPr>
                      <a:r>
                        <a:rPr lang="en-US" sz="1600" dirty="0">
                          <a:effectLst/>
                          <a:latin typeface="+mn-lt"/>
                          <a:ea typeface="Calibri"/>
                          <a:cs typeface="Times New Roman"/>
                        </a:rPr>
                        <a:t> </a:t>
                      </a:r>
                      <a:endParaRPr lang="en-US" sz="1400" dirty="0">
                        <a:effectLst/>
                        <a:latin typeface="+mn-lt"/>
                        <a:ea typeface="Calibri"/>
                        <a:cs typeface="Times New Roman"/>
                      </a:endParaRPr>
                    </a:p>
                  </a:txBody>
                  <a:tcPr marL="68580" marR="68580" marT="0" marB="0"/>
                </a:tc>
                <a:tc gridSpan="2">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Definitely/Probably Would</a:t>
                      </a:r>
                      <a:endParaRPr lang="en-US" sz="1400" dirty="0">
                        <a:effectLst/>
                        <a:latin typeface="+mn-lt"/>
                        <a:ea typeface="Calibri"/>
                        <a:cs typeface="Times New Roman"/>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Definitely/Probably Would Not</a:t>
                      </a:r>
                      <a:endParaRPr lang="en-US" sz="1400" dirty="0">
                        <a:effectLst/>
                        <a:latin typeface="+mn-lt"/>
                        <a:ea typeface="Calibri"/>
                        <a:cs typeface="Times New Roman"/>
                      </a:endParaRPr>
                    </a:p>
                  </a:txBody>
                  <a:tcPr marL="68580" marR="68580" marT="0" marB="0" anchor="ctr"/>
                </a:tc>
                <a:tc hMerge="1">
                  <a:txBody>
                    <a:bodyPr/>
                    <a:lstStyle/>
                    <a:p>
                      <a:endParaRPr lang="en-US"/>
                    </a:p>
                  </a:txBody>
                  <a:tcPr/>
                </a:tc>
              </a:tr>
              <a:tr h="618743">
                <a:tc>
                  <a:txBody>
                    <a:bodyPr/>
                    <a:lstStyle/>
                    <a:p>
                      <a:pPr marL="0" marR="0">
                        <a:spcBef>
                          <a:spcPts val="0"/>
                        </a:spcBef>
                        <a:spcAft>
                          <a:spcPts val="0"/>
                        </a:spcAft>
                        <a:tabLst>
                          <a:tab pos="2971800" algn="ctr"/>
                          <a:tab pos="5943600" algn="r"/>
                        </a:tabLst>
                      </a:pPr>
                      <a:r>
                        <a:rPr lang="en-US" sz="1600">
                          <a:effectLst/>
                          <a:latin typeface="+mn-lt"/>
                          <a:ea typeface="Calibri"/>
                          <a:cs typeface="Times New Roman"/>
                        </a:rPr>
                        <a:t> </a:t>
                      </a:r>
                      <a:endParaRPr lang="en-US" sz="1400">
                        <a:effectLst/>
                        <a:latin typeface="+mn-lt"/>
                        <a:ea typeface="Calibri"/>
                        <a:cs typeface="Times New Roman"/>
                      </a:endParaRPr>
                    </a:p>
                  </a:txBody>
                  <a:tcPr marL="68580" marR="68580" marT="0" marB="0"/>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N</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N</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a:effectLst/>
                          <a:latin typeface="+mn-lt"/>
                          <a:ea typeface="Calibri"/>
                          <a:cs typeface="Times New Roman"/>
                        </a:rPr>
                        <a:t>%</a:t>
                      </a:r>
                      <a:endParaRPr lang="en-US" sz="1400" dirty="0">
                        <a:effectLst/>
                        <a:latin typeface="+mn-lt"/>
                        <a:ea typeface="Calibri"/>
                        <a:cs typeface="Times New Roman"/>
                      </a:endParaRPr>
                    </a:p>
                  </a:txBody>
                  <a:tcPr marL="68580" marR="68580" marT="0" marB="0" anchor="ctr"/>
                </a:tc>
              </a:tr>
              <a:tr h="1962913">
                <a:tc>
                  <a:txBody>
                    <a:bodyPr/>
                    <a:lstStyle/>
                    <a:p>
                      <a:pPr marL="0" marR="0">
                        <a:spcBef>
                          <a:spcPts val="0"/>
                        </a:spcBef>
                        <a:spcAft>
                          <a:spcPts val="0"/>
                        </a:spcAft>
                        <a:tabLst>
                          <a:tab pos="2971800" algn="ctr"/>
                          <a:tab pos="5943600" algn="r"/>
                        </a:tabLst>
                      </a:pPr>
                      <a:r>
                        <a:rPr lang="en-US" sz="1600" dirty="0">
                          <a:effectLst/>
                          <a:latin typeface="+mn-lt"/>
                          <a:ea typeface="Calibri"/>
                          <a:cs typeface="Times New Roman"/>
                        </a:rPr>
                        <a:t>Race/Ethnicity x Prior </a:t>
                      </a:r>
                      <a:r>
                        <a:rPr lang="en-US" sz="1600" dirty="0" smtClean="0">
                          <a:effectLst/>
                          <a:latin typeface="+mn-lt"/>
                          <a:ea typeface="Calibri"/>
                          <a:cs typeface="Times New Roman"/>
                        </a:rPr>
                        <a:t>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White,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White, no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Black,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Black, no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Hispanic,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Hispanic, no prison</a:t>
                      </a:r>
                      <a:endParaRPr lang="en-US" sz="1400" dirty="0">
                        <a:effectLst/>
                        <a:latin typeface="+mn-lt"/>
                        <a:ea typeface="Calibri"/>
                        <a:cs typeface="Times New Roman"/>
                      </a:endParaRPr>
                    </a:p>
                  </a:txBody>
                  <a:tcPr marL="68580" marR="68580" marT="0" marB="0"/>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2</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6</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3</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11</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6</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3</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28.6</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75.0</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37.5</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91.7</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66.7</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100.0</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5</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2</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5</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1</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3</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0</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71.4</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25.0</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62.5</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8.3</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33.3</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0.0</a:t>
                      </a:r>
                      <a:endParaRPr lang="en-US" sz="1400" dirty="0">
                        <a:effectLst/>
                        <a:latin typeface="+mn-lt"/>
                        <a:ea typeface="Calibri"/>
                        <a:cs typeface="Times New Roman"/>
                      </a:endParaRPr>
                    </a:p>
                  </a:txBody>
                  <a:tcPr marL="68580" marR="68580" marT="0" marB="0" anchor="ctr"/>
                </a:tc>
              </a:tr>
              <a:tr h="1525667">
                <a:tc>
                  <a:txBody>
                    <a:bodyPr/>
                    <a:lstStyle/>
                    <a:p>
                      <a:pPr marL="0" marR="0">
                        <a:spcBef>
                          <a:spcPts val="0"/>
                        </a:spcBef>
                        <a:spcAft>
                          <a:spcPts val="0"/>
                        </a:spcAft>
                        <a:tabLst>
                          <a:tab pos="2971800" algn="ctr"/>
                          <a:tab pos="5943600" algn="r"/>
                        </a:tabLst>
                      </a:pPr>
                      <a:r>
                        <a:rPr lang="en-US" sz="1600" dirty="0">
                          <a:effectLst/>
                          <a:latin typeface="+mn-lt"/>
                          <a:ea typeface="Calibri"/>
                          <a:cs typeface="Times New Roman"/>
                        </a:rPr>
                        <a:t>Sex x Prior </a:t>
                      </a:r>
                      <a:r>
                        <a:rPr lang="en-US" sz="1600" dirty="0" smtClean="0">
                          <a:effectLst/>
                          <a:latin typeface="+mn-lt"/>
                          <a:ea typeface="Calibri"/>
                          <a:cs typeface="Times New Roman"/>
                        </a:rPr>
                        <a:t>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Male,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Male, no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Female, prison</a:t>
                      </a:r>
                      <a:endParaRPr lang="en-US" sz="1400" dirty="0">
                        <a:effectLst/>
                        <a:latin typeface="+mn-lt"/>
                        <a:ea typeface="Calibri"/>
                        <a:cs typeface="Times New Roman"/>
                      </a:endParaRPr>
                    </a:p>
                    <a:p>
                      <a:pPr marL="0" marR="0">
                        <a:spcBef>
                          <a:spcPts val="0"/>
                        </a:spcBef>
                        <a:spcAft>
                          <a:spcPts val="0"/>
                        </a:spcAft>
                        <a:tabLst>
                          <a:tab pos="2971800" algn="ctr"/>
                          <a:tab pos="5943600" algn="r"/>
                        </a:tabLst>
                      </a:pPr>
                      <a:r>
                        <a:rPr lang="en-US" sz="1600" dirty="0">
                          <a:effectLst/>
                          <a:latin typeface="+mn-lt"/>
                          <a:ea typeface="Calibri"/>
                          <a:cs typeface="Times New Roman"/>
                        </a:rPr>
                        <a:t>   Female, no prison</a:t>
                      </a:r>
                      <a:endParaRPr lang="en-US" sz="1400" dirty="0">
                        <a:effectLst/>
                        <a:latin typeface="+mn-lt"/>
                        <a:ea typeface="Calibri"/>
                        <a:cs typeface="Times New Roman"/>
                      </a:endParaRPr>
                    </a:p>
                  </a:txBody>
                  <a:tcPr marL="68580" marR="68580" marT="0" marB="0"/>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8</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13</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3</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7</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57.1</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86.7</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30.0</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87.5</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6</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2</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7</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1</a:t>
                      </a:r>
                      <a:endParaRPr lang="en-US" sz="1400" dirty="0">
                        <a:effectLst/>
                        <a:latin typeface="+mn-lt"/>
                        <a:ea typeface="Calibri"/>
                        <a:cs typeface="Times New Roman"/>
                      </a:endParaRPr>
                    </a:p>
                  </a:txBody>
                  <a:tcPr marL="68580" marR="68580" marT="0" marB="0" anchor="ctr"/>
                </a:tc>
                <a:tc>
                  <a:txBody>
                    <a:bodyPr/>
                    <a:lstStyle/>
                    <a:p>
                      <a:pPr marL="0" marR="0" algn="ctr">
                        <a:spcBef>
                          <a:spcPts val="0"/>
                        </a:spcBef>
                        <a:spcAft>
                          <a:spcPts val="0"/>
                        </a:spcAft>
                        <a:tabLst>
                          <a:tab pos="2971800" algn="ctr"/>
                          <a:tab pos="5943600" algn="r"/>
                        </a:tabLst>
                      </a:pPr>
                      <a:r>
                        <a:rPr lang="en-US" sz="1600" dirty="0" smtClean="0">
                          <a:effectLst/>
                          <a:latin typeface="+mn-lt"/>
                          <a:ea typeface="Calibri"/>
                          <a:cs typeface="Times New Roman"/>
                        </a:rPr>
                        <a:t>42.9</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15.3</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70.0</a:t>
                      </a:r>
                      <a:endParaRPr lang="en-US" sz="1400" dirty="0">
                        <a:effectLst/>
                        <a:latin typeface="+mn-lt"/>
                        <a:ea typeface="Calibri"/>
                        <a:cs typeface="Times New Roman"/>
                      </a:endParaRPr>
                    </a:p>
                    <a:p>
                      <a:pPr marL="0" marR="0" algn="ctr">
                        <a:spcBef>
                          <a:spcPts val="0"/>
                        </a:spcBef>
                        <a:spcAft>
                          <a:spcPts val="0"/>
                        </a:spcAft>
                        <a:tabLst>
                          <a:tab pos="2971800" algn="ctr"/>
                          <a:tab pos="5943600" algn="r"/>
                        </a:tabLst>
                      </a:pPr>
                      <a:r>
                        <a:rPr lang="en-US" sz="1600" dirty="0">
                          <a:effectLst/>
                          <a:latin typeface="+mn-lt"/>
                          <a:ea typeface="Calibri"/>
                          <a:cs typeface="Times New Roman"/>
                        </a:rPr>
                        <a:t>12.5</a:t>
                      </a:r>
                      <a:endParaRPr lang="en-US" sz="1400" dirty="0">
                        <a:effectLst/>
                        <a:latin typeface="+mn-lt"/>
                        <a:ea typeface="Calibri"/>
                        <a:cs typeface="Times New Roman"/>
                      </a:endParaRPr>
                    </a:p>
                  </a:txBody>
                  <a:tcPr marL="68580" marR="68580" marT="0" marB="0" anchor="ctr"/>
                </a:tc>
              </a:tr>
            </a:tbl>
          </a:graphicData>
        </a:graphic>
      </p:graphicFrame>
      <p:sp>
        <p:nvSpPr>
          <p:cNvPr id="3" name="TextBox 2"/>
          <p:cNvSpPr txBox="1"/>
          <p:nvPr/>
        </p:nvSpPr>
        <p:spPr>
          <a:xfrm>
            <a:off x="228600" y="762000"/>
            <a:ext cx="8686800" cy="923330"/>
          </a:xfrm>
          <a:prstGeom prst="rect">
            <a:avLst/>
          </a:prstGeom>
          <a:noFill/>
        </p:spPr>
        <p:txBody>
          <a:bodyPr wrap="square" rtlCol="0">
            <a:spAutoFit/>
          </a:bodyPr>
          <a:lstStyle/>
          <a:p>
            <a:pPr algn="ctr"/>
            <a:r>
              <a:rPr lang="en-US" dirty="0">
                <a:solidFill>
                  <a:srgbClr val="FFFFFF"/>
                </a:solidFill>
              </a:rPr>
              <a:t>Respondents were asked to indicate how likely it was that they would contact hypothetical applicant for an interview, with responses of definitely would, probably would, probably would not, and definitely would not. </a:t>
            </a:r>
          </a:p>
        </p:txBody>
      </p:sp>
    </p:spTree>
    <p:extLst>
      <p:ext uri="{BB962C8B-B14F-4D97-AF65-F5344CB8AC3E}">
        <p14:creationId xmlns:p14="http://schemas.microsoft.com/office/powerpoint/2010/main" val="1594687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Matters for Reentry:</a:t>
            </a:r>
            <a:br>
              <a:rPr lang="en-US" dirty="0" smtClean="0">
                <a:effectLst/>
              </a:rPr>
            </a:br>
            <a:r>
              <a:rPr lang="en-US" dirty="0" smtClean="0">
                <a:effectLst/>
              </a:rPr>
              <a:t>Employment</a:t>
            </a:r>
            <a:endParaRPr lang="en-US" dirty="0">
              <a:effectLst/>
            </a:endParaRPr>
          </a:p>
        </p:txBody>
      </p:sp>
      <p:sp>
        <p:nvSpPr>
          <p:cNvPr id="3" name="Content Placeholder 2"/>
          <p:cNvSpPr>
            <a:spLocks noGrp="1"/>
          </p:cNvSpPr>
          <p:nvPr>
            <p:ph idx="1"/>
          </p:nvPr>
        </p:nvSpPr>
        <p:spPr>
          <a:xfrm>
            <a:off x="304800" y="1600200"/>
            <a:ext cx="8534400" cy="5029200"/>
          </a:xfrm>
        </p:spPr>
        <p:txBody>
          <a:bodyPr>
            <a:normAutofit/>
          </a:bodyPr>
          <a:lstStyle/>
          <a:p>
            <a:r>
              <a:rPr lang="en-US" b="0" dirty="0" smtClean="0"/>
              <a:t>Correlate of lower recidivism rates and desistance </a:t>
            </a:r>
            <a:r>
              <a:rPr lang="en-US" sz="2700" b="0" dirty="0" smtClean="0"/>
              <a:t>(</a:t>
            </a:r>
            <a:r>
              <a:rPr lang="en-US" sz="2600" b="0" dirty="0" smtClean="0"/>
              <a:t>Sampson &amp; </a:t>
            </a:r>
            <a:r>
              <a:rPr lang="en-US" sz="2600" b="0" dirty="0" err="1" smtClean="0"/>
              <a:t>Laub</a:t>
            </a:r>
            <a:r>
              <a:rPr lang="en-US" sz="2600" b="0" dirty="0" smtClean="0"/>
              <a:t>, 1993; </a:t>
            </a:r>
            <a:r>
              <a:rPr lang="en-US" sz="2600" b="0" dirty="0" err="1" smtClean="0"/>
              <a:t>Uggen</a:t>
            </a:r>
            <a:r>
              <a:rPr lang="en-US" sz="2600" b="0" dirty="0" smtClean="0"/>
              <a:t>, 2000)</a:t>
            </a:r>
          </a:p>
          <a:p>
            <a:pPr lvl="1"/>
            <a:r>
              <a:rPr lang="en-US" b="0" dirty="0" smtClean="0"/>
              <a:t>Acts as a fulcrum for housing and interpersonal relationships during reentry and reintegration</a:t>
            </a:r>
            <a:endParaRPr lang="en-US" sz="2200" b="0" dirty="0" smtClean="0"/>
          </a:p>
          <a:p>
            <a:r>
              <a:rPr lang="en-US" b="0" dirty="0" smtClean="0">
                <a:effectLst/>
              </a:rPr>
              <a:t>Most states require employment as a condition of parole </a:t>
            </a:r>
            <a:r>
              <a:rPr lang="en-US" sz="2400" b="0" dirty="0" smtClean="0">
                <a:effectLst/>
              </a:rPr>
              <a:t>(Travis &amp; Stacey, 2010)</a:t>
            </a:r>
            <a:endParaRPr lang="en-US" b="0" dirty="0" smtClean="0">
              <a:effectLst/>
            </a:endParaRPr>
          </a:p>
        </p:txBody>
      </p:sp>
    </p:spTree>
    <p:extLst>
      <p:ext uri="{BB962C8B-B14F-4D97-AF65-F5344CB8AC3E}">
        <p14:creationId xmlns:p14="http://schemas.microsoft.com/office/powerpoint/2010/main" val="2755826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4400"/>
          </a:xfrm>
        </p:spPr>
        <p:txBody>
          <a:bodyPr>
            <a:normAutofit/>
          </a:bodyPr>
          <a:lstStyle/>
          <a:p>
            <a:r>
              <a:rPr lang="en-US" dirty="0" smtClean="0">
                <a:effectLst/>
              </a:rPr>
              <a:t>Barriers to Employment</a:t>
            </a:r>
            <a:endParaRPr lang="en-US" dirty="0">
              <a:effectLst/>
            </a:endParaRPr>
          </a:p>
        </p:txBody>
      </p:sp>
      <p:sp>
        <p:nvSpPr>
          <p:cNvPr id="3" name="Content Placeholder 2"/>
          <p:cNvSpPr>
            <a:spLocks noGrp="1"/>
          </p:cNvSpPr>
          <p:nvPr>
            <p:ph idx="1"/>
          </p:nvPr>
        </p:nvSpPr>
        <p:spPr>
          <a:xfrm>
            <a:off x="304800" y="1371600"/>
            <a:ext cx="8534400" cy="4724400"/>
          </a:xfrm>
        </p:spPr>
        <p:txBody>
          <a:bodyPr>
            <a:normAutofit/>
          </a:bodyPr>
          <a:lstStyle/>
          <a:p>
            <a:r>
              <a:rPr lang="en-US" b="0" dirty="0" smtClean="0">
                <a:effectLst/>
              </a:rPr>
              <a:t>Employers are hesitant to hire someone with a criminal record </a:t>
            </a:r>
            <a:r>
              <a:rPr lang="en-US" sz="2500" b="0" dirty="0" smtClean="0">
                <a:effectLst/>
              </a:rPr>
              <a:t>(Albright &amp; </a:t>
            </a:r>
            <a:r>
              <a:rPr lang="en-US" sz="2500" b="0" dirty="0" err="1" smtClean="0">
                <a:effectLst/>
              </a:rPr>
              <a:t>Denq</a:t>
            </a:r>
            <a:r>
              <a:rPr lang="en-US" sz="2500" b="0" dirty="0" smtClean="0">
                <a:effectLst/>
              </a:rPr>
              <a:t>, 1996; </a:t>
            </a:r>
            <a:r>
              <a:rPr lang="en-US" sz="2500" b="0" dirty="0" err="1" smtClean="0">
                <a:effectLst/>
              </a:rPr>
              <a:t>Giguere</a:t>
            </a:r>
            <a:r>
              <a:rPr lang="en-US" sz="2500" b="0" dirty="0" smtClean="0">
                <a:effectLst/>
              </a:rPr>
              <a:t> &amp; </a:t>
            </a:r>
            <a:r>
              <a:rPr lang="en-US" sz="2500" b="0" dirty="0" err="1" smtClean="0">
                <a:effectLst/>
              </a:rPr>
              <a:t>Dundes</a:t>
            </a:r>
            <a:r>
              <a:rPr lang="en-US" sz="2500" b="0" dirty="0" smtClean="0">
                <a:effectLst/>
              </a:rPr>
              <a:t>, 2002; </a:t>
            </a:r>
            <a:r>
              <a:rPr lang="en-US" sz="2500" b="0" dirty="0" err="1" smtClean="0">
                <a:effectLst/>
              </a:rPr>
              <a:t>Holzer</a:t>
            </a:r>
            <a:r>
              <a:rPr lang="en-US" sz="2500" b="0" dirty="0" smtClean="0">
                <a:effectLst/>
              </a:rPr>
              <a:t> et al., 2004; Pager, 2007)</a:t>
            </a:r>
            <a:endParaRPr lang="en-US" b="0" dirty="0" smtClean="0">
              <a:effectLst/>
            </a:endParaRPr>
          </a:p>
          <a:p>
            <a:pPr lvl="1"/>
            <a:r>
              <a:rPr lang="en-US" b="0" dirty="0" smtClean="0"/>
              <a:t>Violence in the workplace</a:t>
            </a:r>
          </a:p>
          <a:p>
            <a:pPr lvl="1"/>
            <a:r>
              <a:rPr lang="en-US" b="0" dirty="0" smtClean="0"/>
              <a:t>Insurance liability/won’t bond</a:t>
            </a:r>
          </a:p>
          <a:p>
            <a:pPr lvl="1"/>
            <a:r>
              <a:rPr lang="en-US" b="0" dirty="0" smtClean="0"/>
              <a:t>Soft skills, “codes of the street,” and slang</a:t>
            </a:r>
          </a:p>
          <a:p>
            <a:pPr lvl="1"/>
            <a:r>
              <a:rPr lang="en-US" b="0" dirty="0" smtClean="0"/>
              <a:t>Access to criminal records</a:t>
            </a:r>
          </a:p>
          <a:p>
            <a:endParaRPr lang="en-US" b="0" dirty="0" smtClean="0"/>
          </a:p>
          <a:p>
            <a:pPr>
              <a:buNone/>
            </a:pPr>
            <a:endParaRPr lang="en-US" b="0" dirty="0" smtClean="0"/>
          </a:p>
        </p:txBody>
      </p:sp>
    </p:spTree>
    <p:extLst>
      <p:ext uri="{BB962C8B-B14F-4D97-AF65-F5344CB8AC3E}">
        <p14:creationId xmlns:p14="http://schemas.microsoft.com/office/powerpoint/2010/main" val="3827863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rPr>
              <a:t>Incarceration and Reentry in Arizona</a:t>
            </a:r>
            <a:endParaRPr lang="en-US" dirty="0">
              <a:effectLst/>
            </a:endParaRPr>
          </a:p>
        </p:txBody>
      </p:sp>
      <p:sp>
        <p:nvSpPr>
          <p:cNvPr id="3" name="Content Placeholder 2"/>
          <p:cNvSpPr>
            <a:spLocks noGrp="1"/>
          </p:cNvSpPr>
          <p:nvPr>
            <p:ph idx="1"/>
          </p:nvPr>
        </p:nvSpPr>
        <p:spPr>
          <a:xfrm>
            <a:off x="304800" y="1371600"/>
            <a:ext cx="8534400" cy="4724400"/>
          </a:xfrm>
        </p:spPr>
        <p:txBody>
          <a:bodyPr>
            <a:normAutofit/>
          </a:bodyPr>
          <a:lstStyle/>
          <a:p>
            <a:r>
              <a:rPr lang="en-US" b="0" dirty="0" smtClean="0">
                <a:effectLst/>
              </a:rPr>
              <a:t>60% of Arizona’s prison population is from the Phoenix/Mesa metropolitan area</a:t>
            </a:r>
          </a:p>
          <a:p>
            <a:pPr lvl="1"/>
            <a:r>
              <a:rPr lang="en-US" b="0" dirty="0" smtClean="0"/>
              <a:t>13% of state’s prison population is from central and south Phoenix </a:t>
            </a:r>
          </a:p>
          <a:p>
            <a:r>
              <a:rPr lang="en-US" b="0" dirty="0" smtClean="0">
                <a:effectLst/>
              </a:rPr>
              <a:t>Most parolees are drug or property offenders</a:t>
            </a:r>
          </a:p>
          <a:p>
            <a:r>
              <a:rPr lang="en-US" b="0" dirty="0" smtClean="0">
                <a:effectLst/>
              </a:rPr>
              <a:t>44% White, 37% Hispanic, 13% Black</a:t>
            </a:r>
          </a:p>
          <a:p>
            <a:endParaRPr lang="en-US" dirty="0"/>
          </a:p>
        </p:txBody>
      </p:sp>
    </p:spTree>
    <p:extLst>
      <p:ext uri="{BB962C8B-B14F-4D97-AF65-F5344CB8AC3E}">
        <p14:creationId xmlns:p14="http://schemas.microsoft.com/office/powerpoint/2010/main" val="299506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4000" cy="6858000"/>
          </a:xfrm>
        </p:spPr>
      </p:pic>
    </p:spTree>
    <p:extLst>
      <p:ext uri="{BB962C8B-B14F-4D97-AF65-F5344CB8AC3E}">
        <p14:creationId xmlns:p14="http://schemas.microsoft.com/office/powerpoint/2010/main" val="2799341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Employer Audits and </a:t>
            </a:r>
            <a:br>
              <a:rPr lang="en-US" dirty="0" smtClean="0">
                <a:effectLst/>
              </a:rPr>
            </a:br>
            <a:r>
              <a:rPr lang="en-US" dirty="0" smtClean="0">
                <a:effectLst/>
              </a:rPr>
              <a:t>Correspondence Tests</a:t>
            </a:r>
            <a:endParaRPr lang="en-US" dirty="0">
              <a:effectLst/>
            </a:endParaRPr>
          </a:p>
        </p:txBody>
      </p:sp>
      <p:sp>
        <p:nvSpPr>
          <p:cNvPr id="3" name="Content Placeholder 2"/>
          <p:cNvSpPr>
            <a:spLocks noGrp="1"/>
          </p:cNvSpPr>
          <p:nvPr>
            <p:ph idx="1"/>
          </p:nvPr>
        </p:nvSpPr>
        <p:spPr>
          <a:xfrm>
            <a:off x="381000" y="1066800"/>
            <a:ext cx="8382000" cy="5105400"/>
          </a:xfrm>
        </p:spPr>
        <p:txBody>
          <a:bodyPr>
            <a:normAutofit/>
          </a:bodyPr>
          <a:lstStyle/>
          <a:p>
            <a:r>
              <a:rPr lang="en-US" sz="2400" b="0" dirty="0" smtClean="0">
                <a:effectLst/>
              </a:rPr>
              <a:t>Uses an experimental design</a:t>
            </a:r>
          </a:p>
          <a:p>
            <a:r>
              <a:rPr lang="en-US" sz="2400" b="0" dirty="0" err="1" smtClean="0">
                <a:effectLst/>
              </a:rPr>
              <a:t>Bendick</a:t>
            </a:r>
            <a:r>
              <a:rPr lang="en-US" sz="2400" b="0" dirty="0" smtClean="0">
                <a:effectLst/>
              </a:rPr>
              <a:t> et al. (1991; 1994)</a:t>
            </a:r>
          </a:p>
          <a:p>
            <a:pPr lvl="1"/>
            <a:r>
              <a:rPr lang="en-US" sz="1600" b="0" dirty="0" smtClean="0"/>
              <a:t>African American testers were less likely to advance through the job application process than white testers</a:t>
            </a:r>
          </a:p>
          <a:p>
            <a:pPr lvl="2"/>
            <a:r>
              <a:rPr lang="en-US" sz="1200" b="0" dirty="0" smtClean="0"/>
              <a:t>See also Bertrand and </a:t>
            </a:r>
            <a:r>
              <a:rPr lang="en-US" sz="1200" b="0" dirty="0" err="1" smtClean="0"/>
              <a:t>Mullainathan</a:t>
            </a:r>
            <a:r>
              <a:rPr lang="en-US" sz="1200" b="0" dirty="0" smtClean="0"/>
              <a:t> (2004)</a:t>
            </a:r>
          </a:p>
          <a:p>
            <a:pPr lvl="1"/>
            <a:r>
              <a:rPr lang="en-US" sz="1600" b="0" dirty="0" smtClean="0"/>
              <a:t>Evidence that white testers were favored over Hispanic testers</a:t>
            </a:r>
          </a:p>
          <a:p>
            <a:pPr lvl="2"/>
            <a:r>
              <a:rPr lang="en-US" sz="1200" b="0" dirty="0" smtClean="0"/>
              <a:t>Hispanics’ résumés designed to make them better qualified than whites</a:t>
            </a:r>
          </a:p>
          <a:p>
            <a:pPr lvl="2"/>
            <a:r>
              <a:rPr lang="en-US" sz="1200" b="0" dirty="0" smtClean="0">
                <a:effectLst/>
              </a:rPr>
              <a:t>When applications were mailed to employers, 22 percent of Hispanics’ applications received positive  response from employers compared to 19 percent of whites’ (</a:t>
            </a:r>
            <a:r>
              <a:rPr lang="en-US" sz="1200" b="0" i="1" dirty="0" err="1" smtClean="0">
                <a:effectLst/>
              </a:rPr>
              <a:t>n.s</a:t>
            </a:r>
            <a:r>
              <a:rPr lang="en-US" sz="1200" b="0" i="1" dirty="0" smtClean="0">
                <a:effectLst/>
              </a:rPr>
              <a:t>.</a:t>
            </a:r>
            <a:r>
              <a:rPr lang="en-US" sz="1200" b="0" dirty="0" smtClean="0">
                <a:effectLst/>
              </a:rPr>
              <a:t>)</a:t>
            </a:r>
          </a:p>
          <a:p>
            <a:r>
              <a:rPr lang="en-US" sz="2400" b="0" dirty="0" smtClean="0">
                <a:effectLst/>
              </a:rPr>
              <a:t>Pager (2003) and Pager et al. (2009)</a:t>
            </a:r>
          </a:p>
          <a:p>
            <a:pPr lvl="1"/>
            <a:r>
              <a:rPr lang="en-US" sz="2400" b="0" dirty="0" smtClean="0"/>
              <a:t>White males with a criminal record were more likely to get a callback (17%) than Latino or Black males without a criminal record (~14%)</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850&quot;&gt;&lt;object type=&quot;3&quot; unique_id=&quot;10851&quot;&gt;&lt;property id=&quot;20148&quot; value=&quot;5&quot;/&gt;&lt;property id=&quot;20300&quot; value=&quot;Slide 1 - &amp;quot;Criminal Stigma, Race, Gender and Employment:   An Expanded Assessment of the Consequences of Imprisonment for Empl&quot;/&gt;&lt;property id=&quot;20307&quot; value=&quot;268&quot;/&gt;&lt;/object&gt;&lt;object type=&quot;3&quot; unique_id=&quot;10852&quot;&gt;&lt;property id=&quot;20148&quot; value=&quot;5&quot;/&gt;&lt;property id=&quot;20300&quot; value=&quot;Slide 2&quot;/&gt;&lt;property id=&quot;20307&quot; value=&quot;316&quot;/&gt;&lt;/object&gt;&lt;object type=&quot;3&quot; unique_id=&quot;10853&quot;&gt;&lt;property id=&quot;20148&quot; value=&quot;5&quot;/&gt;&lt;property id=&quot;20300&quot; value=&quot;Slide 3&quot;/&gt;&lt;property id=&quot;20307&quot; value=&quot;319&quot;/&gt;&lt;/object&gt;&lt;object type=&quot;3&quot; unique_id=&quot;10854&quot;&gt;&lt;property id=&quot;20148&quot; value=&quot;5&quot;/&gt;&lt;property id=&quot;20300&quot; value=&quot;Slide 4 - &amp;quot;Re-Entry:  The Crisis that has Arrived&amp;quot;&quot;/&gt;&lt;property id=&quot;20307&quot; value=&quot;263&quot;/&gt;&lt;/object&gt;&lt;object type=&quot;3&quot; unique_id=&quot;10855&quot;&gt;&lt;property id=&quot;20148&quot; value=&quot;5&quot;/&gt;&lt;property id=&quot;20300&quot; value=&quot;Slide 5 - &amp;quot;What Matters for Reentry: Employment&amp;quot;&quot;/&gt;&lt;property id=&quot;20307&quot; value=&quot;265&quot;/&gt;&lt;/object&gt;&lt;object type=&quot;3&quot; unique_id=&quot;10856&quot;&gt;&lt;property id=&quot;20148&quot; value=&quot;5&quot;/&gt;&lt;property id=&quot;20300&quot; value=&quot;Slide 6 - &amp;quot;Barriers to Employment&amp;quot;&quot;/&gt;&lt;property id=&quot;20307&quot; value=&quot;277&quot;/&gt;&lt;/object&gt;&lt;object type=&quot;3&quot; unique_id=&quot;10857&quot;&gt;&lt;property id=&quot;20148&quot; value=&quot;5&quot;/&gt;&lt;property id=&quot;20300&quot; value=&quot;Slide 7 - &amp;quot;Incarceration and Reentry in Arizona&amp;quot;&quot;/&gt;&lt;property id=&quot;20307&quot; value=&quot;264&quot;/&gt;&lt;/object&gt;&lt;object type=&quot;3&quot; unique_id=&quot;10858&quot;&gt;&lt;property id=&quot;20148&quot; value=&quot;5&quot;/&gt;&lt;property id=&quot;20300&quot; value=&quot;Slide 8&quot;/&gt;&lt;property id=&quot;20307&quot; value=&quot;324&quot;/&gt;&lt;/object&gt;&lt;object type=&quot;3&quot; unique_id=&quot;10859&quot;&gt;&lt;property id=&quot;20148&quot; value=&quot;5&quot;/&gt;&lt;property id=&quot;20300&quot; value=&quot;Slide 9 - &amp;quot;Employer Audits and  Correspondence Tests&amp;quot;&quot;/&gt;&lt;property id=&quot;20307&quot; value=&quot;267&quot;/&gt;&lt;/object&gt;&lt;object type=&quot;3&quot; unique_id=&quot;10860&quot;&gt;&lt;property id=&quot;20148&quot; value=&quot;5&quot;/&gt;&lt;property id=&quot;20300&quot; value=&quot;Slide 10 - &amp;quot;ASU Employment Audit Project&amp;quot;&quot;/&gt;&lt;property id=&quot;20307&quot; value=&quot;269&quot;/&gt;&lt;/object&gt;&lt;object type=&quot;3&quot; unique_id=&quot;10861&quot;&gt;&lt;property id=&quot;20148&quot; value=&quot;5&quot;/&gt;&lt;property id=&quot;20300&quot; value=&quot;Slide 11 - &amp;quot;Study Components&amp;quot;&quot;/&gt;&lt;property id=&quot;20307&quot; value=&quot;325&quot;/&gt;&lt;/object&gt;&lt;object type=&quot;3&quot; unique_id=&quot;10862&quot;&gt;&lt;property id=&quot;20148&quot; value=&quot;5&quot;/&gt;&lt;property id=&quot;20300&quot; value=&quot;Slide 12 - &amp;quot;Methodology&amp;quot;&quot;/&gt;&lt;property id=&quot;20307&quot; value=&quot;273&quot;/&gt;&lt;/object&gt;&lt;object type=&quot;3&quot; unique_id=&quot;10863&quot;&gt;&lt;property id=&quot;20148&quot; value=&quot;5&quot;/&gt;&lt;property id=&quot;20300&quot; value=&quot;Slide 13 - &amp;quot;Basic Research Design&amp;quot;&quot;/&gt;&lt;property id=&quot;20307&quot; value=&quot;330&quot;/&gt;&lt;/object&gt;&lt;object type=&quot;3&quot; unique_id=&quot;10864&quot;&gt;&lt;property id=&quot;20148&quot; value=&quot;5&quot;/&gt;&lt;property id=&quot;20300&quot; value=&quot;Slide 14 - &amp;quot;Applicants’ Résumés&amp;quot;&quot;/&gt;&lt;property id=&quot;20307&quot; value=&quot;270&quot;/&gt;&lt;/object&gt;&lt;object type=&quot;3&quot; unique_id=&quot;10865&quot;&gt;&lt;property id=&quot;20148&quot; value=&quot;5&quot;/&gt;&lt;property id=&quot;20300&quot; value=&quot;Slide 15 - &amp;quot;Results&amp;quot;&quot;/&gt;&lt;property id=&quot;20307&quot; value=&quot;274&quot;/&gt;&lt;/object&gt;&lt;object type=&quot;3&quot; unique_id=&quot;10866&quot;&gt;&lt;property id=&quot;20148&quot; value=&quot;5&quot;/&gt;&lt;property id=&quot;20300&quot; value=&quot;Slide 16 - &amp;quot;Dependent Variable&amp;quot;&quot;/&gt;&lt;property id=&quot;20307&quot; value=&quot;293&quot;/&gt;&lt;/object&gt;&lt;object type=&quot;3&quot; unique_id=&quot;10867&quot;&gt;&lt;property id=&quot;20148&quot; value=&quot;5&quot;/&gt;&lt;property id=&quot;20300&quot; value=&quot;Slide 17 - &amp;quot;Correspondence Test: Male Results&amp;quot;&quot;/&gt;&lt;property id=&quot;20307&quot; value=&quot;326&quot;/&gt;&lt;/object&gt;&lt;object type=&quot;3&quot; unique_id=&quot;10868&quot;&gt;&lt;property id=&quot;20148&quot; value=&quot;5&quot;/&gt;&lt;property id=&quot;20300&quot; value=&quot;Slide 18 - &amp;quot;Correspondence Test: Female Results&amp;quot;&quot;/&gt;&lt;property id=&quot;20307&quot; value=&quot;327&quot;/&gt;&lt;/object&gt;&lt;object type=&quot;3&quot; unique_id=&quot;10869&quot;&gt;&lt;property id=&quot;20148&quot; value=&quot;5&quot;/&gt;&lt;property id=&quot;20300&quot; value=&quot;Slide 19 - &amp;quot;Audit Study: Male Results&amp;quot;&quot;/&gt;&lt;property id=&quot;20307&quot; value=&quot;328&quot;/&gt;&lt;/object&gt;&lt;object type=&quot;3&quot; unique_id=&quot;10870&quot;&gt;&lt;property id=&quot;20148&quot; value=&quot;5&quot;/&gt;&lt;property id=&quot;20300&quot; value=&quot;Slide 20 - &amp;quot;Audit Study: Female Results&amp;quot;&quot;/&gt;&lt;property id=&quot;20307&quot; value=&quot;329&quot;/&gt;&lt;/object&gt;&lt;object type=&quot;3&quot; unique_id=&quot;10871&quot;&gt;&lt;property id=&quot;20148&quot; value=&quot;5&quot;/&gt;&lt;property id=&quot;20300&quot; value=&quot;Slide 21&quot;/&gt;&lt;property id=&quot;20307&quot; value=&quot;318&quot;/&gt;&lt;/object&gt;&lt;object type=&quot;3&quot; unique_id=&quot;10872&quot;&gt;&lt;property id=&quot;20148&quot; value=&quot;5&quot;/&gt;&lt;property id=&quot;20300&quot; value=&quot;Slide 22 - &amp;quot;Analysis&amp;quot;&quot;/&gt;&lt;property id=&quot;20307&quot; value=&quot;275&quot;/&gt;&lt;/object&gt;&lt;object type=&quot;3&quot; unique_id=&quot;10873&quot;&gt;&lt;property id=&quot;20148&quot; value=&quot;5&quot;/&gt;&lt;property id=&quot;20300&quot; value=&quot;Slide 23 - &amp;quot;Findings&amp;quot;&quot;/&gt;&lt;property id=&quot;20307&quot; value=&quot;289&quot;/&gt;&lt;/object&gt;&lt;object type=&quot;3&quot; unique_id=&quot;10874&quot;&gt;&lt;property id=&quot;20148&quot; value=&quot;5&quot;/&gt;&lt;property id=&quot;20300&quot; value=&quot;Slide 24 - &amp;quot;Power is still an issue&amp;quot;&quot;/&gt;&lt;property id=&quot;20307&quot; value=&quot;298&quot;/&gt;&lt;/object&gt;&lt;object type=&quot;3&quot; unique_id=&quot;10875&quot;&gt;&lt;property id=&quot;20148&quot; value=&quot;5&quot;/&gt;&lt;property id=&quot;20300&quot; value=&quot;Slide 25&quot;/&gt;&lt;property id=&quot;20307&quot; value=&quot;322&quot;/&gt;&lt;/object&gt;&lt;object type=&quot;3&quot; unique_id=&quot;10876&quot;&gt;&lt;property id=&quot;20148&quot; value=&quot;5&quot;/&gt;&lt;property id=&quot;20300&quot; value=&quot;Slide 26&quot;/&gt;&lt;property id=&quot;20307&quot; value=&quot;321&quot;/&gt;&lt;/object&gt;&lt;object type=&quot;3&quot; unique_id=&quot;10877&quot;&gt;&lt;property id=&quot;20148&quot; value=&quot;5&quot;/&gt;&lt;property id=&quot;20300&quot; value=&quot;Slide 27 - &amp;quot;Interpretation of Findings&amp;quot;&quot;/&gt;&lt;property id=&quot;20307&quot; value=&quot;294&quot;/&gt;&lt;/object&gt;&lt;object type=&quot;3&quot; unique_id=&quot;10878&quot;&gt;&lt;property id=&quot;20148&quot; value=&quot;5&quot;/&gt;&lt;property id=&quot;20300&quot; value=&quot;Slide 28 - &amp;quot;Employer Survey&amp;quot;&quot;/&gt;&lt;property id=&quot;20307&quot; value=&quot;300&quot;/&gt;&lt;/object&gt;&lt;object type=&quot;3&quot; unique_id=&quot;10879&quot;&gt;&lt;property id=&quot;20148&quot; value=&quot;5&quot;/&gt;&lt;property id=&quot;20300&quot; value=&quot;Slide 29 - &amp;quot;Résumé of a  hypothetical applicant given to employer  &amp;quot;&quot;/&gt;&lt;property id=&quot;20307&quot; value=&quot;301&quot;/&gt;&lt;/object&gt;&lt;object type=&quot;3&quot; unique_id=&quot;10880&quot;&gt;&lt;property id=&quot;20148&quot; value=&quot;5&quot;/&gt;&lt;property id=&quot;20300&quot; value=&quot;Slide 30&quot;/&gt;&lt;property id=&quot;20307&quot; value=&quot;302&quot;/&gt;&lt;/object&gt;&lt;object type=&quot;3&quot; unique_id=&quot;10881&quot;&gt;&lt;property id=&quot;20148&quot; value=&quot;5&quot;/&gt;&lt;property id=&quot;20300&quot; value=&quot;Slide 31 - &amp;quot;  Survey question:   &amp;quot;&quot;/&gt;&lt;property id=&quot;20307&quot; value=&quot;303&quot;/&gt;&lt;/object&gt;&lt;object type=&quot;3&quot; unique_id=&quot;10882&quot;&gt;&lt;property id=&quot;20148&quot; value=&quot;5&quot;/&gt;&lt;property id=&quot;20300&quot; value=&quot;Slide 32 - &amp;quot;Survey question: &amp;quot;&quot;/&gt;&lt;property id=&quot;20307&quot; value=&quot;305&quot;/&gt;&lt;/object&gt;&lt;object type=&quot;3&quot; unique_id=&quot;10883&quot;&gt;&lt;property id=&quot;20148&quot; value=&quot;5&quot;/&gt;&lt;property id=&quot;20300&quot; value=&quot;Slide 33 - &amp;quot;Implications for Policy and Practice&amp;quot;&quot;/&gt;&lt;property id=&quot;20307&quot; value=&quot;306&quot;/&gt;&lt;/object&gt;&lt;object type=&quot;3&quot; unique_id=&quot;10884&quot;&gt;&lt;property id=&quot;20148&quot; value=&quot;5&quot;/&gt;&lt;property id=&quot;20300&quot; value=&quot;Slide 34 - &amp;quot;Implications for Policy and Practice&amp;quot;&quot;/&gt;&lt;property id=&quot;20307&quot; value=&quot;307&quot;/&gt;&lt;/object&gt;&lt;object type=&quot;3&quot; unique_id=&quot;10885&quot;&gt;&lt;property id=&quot;20148&quot; value=&quot;5&quot;/&gt;&lt;property id=&quot;20300&quot; value=&quot;Slide 35 - &amp;quot;Implications for Policy and Practice&amp;quot;&quot;/&gt;&lt;property id=&quot;20307&quot; value=&quot;308&quot;/&gt;&lt;/object&gt;&lt;object type=&quot;3&quot; unique_id=&quot;10886&quot;&gt;&lt;property id=&quot;20148&quot; value=&quot;5&quot;/&gt;&lt;property id=&quot;20300&quot; value=&quot;Slide 36 - &amp;quot;Implications for Policy and Practice&amp;quot;&quot;/&gt;&lt;property id=&quot;20307&quot; value=&quot;309&quot;/&gt;&lt;/object&gt;&lt;object type=&quot;3&quot; unique_id=&quot;10887&quot;&gt;&lt;property id=&quot;20148&quot; value=&quot;5&quot;/&gt;&lt;property id=&quot;20300&quot; value=&quot;Slide 37 - &amp;quot;Implications for Policy and Practice&amp;quot;&quot;/&gt;&lt;property id=&quot;20307&quot; value=&quot;310&quot;/&gt;&lt;/object&gt;&lt;object type=&quot;3&quot; unique_id=&quot;10888&quot;&gt;&lt;property id=&quot;20148&quot; value=&quot;5&quot;/&gt;&lt;property id=&quot;20300&quot; value=&quot;Slide 38 - &amp;quot;Implications for Policy and Practice&amp;quot;&quot;/&gt;&lt;property id=&quot;20307&quot; value=&quot;311&quot;/&gt;&lt;/object&gt;&lt;object type=&quot;3&quot; unique_id=&quot;10889&quot;&gt;&lt;property id=&quot;20148&quot; value=&quot;5&quot;/&gt;&lt;property id=&quot;20300&quot; value=&quot;Slide 39 - &amp;quot;Implications for Policy and Practice&amp;quot;&quot;/&gt;&lt;property id=&quot;20307&quot; value=&quot;312&quot;/&gt;&lt;/object&gt;&lt;object type=&quot;3&quot; unique_id=&quot;10890&quot;&gt;&lt;property id=&quot;20148&quot; value=&quot;5&quot;/&gt;&lt;property id=&quot;20300&quot; value=&quot;Slide 40 - &amp;quot;Implications for Policy and Practice&amp;quot;&quot;/&gt;&lt;property id=&quot;20307&quot; value=&quot;313&quot;/&gt;&lt;/object&gt;&lt;object type=&quot;3&quot; unique_id=&quot;10891&quot;&gt;&lt;property id=&quot;20148&quot; value=&quot;5&quot;/&gt;&lt;property id=&quot;20300&quot; value=&quot;Slide 41 - &amp;quot;Implications for Policy and Practice&amp;quot;&quot;/&gt;&lt;property id=&quot;20307&quot; value=&quot;314&quot;/&gt;&lt;/object&gt;&lt;object type=&quot;3&quot; unique_id=&quot;10892&quot;&gt;&lt;property id=&quot;20148&quot; value=&quot;5&quot;/&gt;&lt;property id=&quot;20300&quot; value=&quot;Slide 42 - &amp;quot;Implications for Policy and Practice&amp;quot;&quot;/&gt;&lt;property id=&quot;20307&quot; value=&quot;315&quot;/&gt;&lt;/object&gt;&lt;object type=&quot;3&quot; unique_id=&quot;10893&quot;&gt;&lt;property id=&quot;20148&quot; value=&quot;5&quot;/&gt;&lt;property id=&quot;20300&quot; value=&quot;Slide 43 - &amp;quot;Survey question: &amp;quot;&quot;/&gt;&lt;property id=&quot;20307&quot; value=&quot;331&quot;/&gt;&lt;/object&gt;&lt;/object&gt;&lt;object type=&quot;8&quot; unique_id=&quot;10938&quot;&gt;&lt;/object&gt;&lt;/object&gt;&lt;/database&gt;"/>
  <p:tag name="MMPROD_NEXTUNIQUEID" val="10010"/>
  <p:tag name="SECTOMILLISECCONVERTED" val="1"/>
</p:tagLst>
</file>

<file path=ppt/theme/theme1.xml><?xml version="1.0" encoding="utf-8"?>
<a:theme xmlns:a="http://schemas.openxmlformats.org/drawingml/2006/main" name="black_maroo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3AFC824E3BD84E9A815079B2F1A427" ma:contentTypeVersion="1" ma:contentTypeDescription="Create a new document." ma:contentTypeScope="" ma:versionID="d1f442eef91a234fa0162e10eec052af">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B310C93-D25A-4959-837D-FBA6907A2E66}"/>
</file>

<file path=customXml/itemProps2.xml><?xml version="1.0" encoding="utf-8"?>
<ds:datastoreItem xmlns:ds="http://schemas.openxmlformats.org/officeDocument/2006/customXml" ds:itemID="{B5F1C709-AE12-4156-8A4E-BC1646D7D3F6}"/>
</file>

<file path=customXml/itemProps3.xml><?xml version="1.0" encoding="utf-8"?>
<ds:datastoreItem xmlns:ds="http://schemas.openxmlformats.org/officeDocument/2006/customXml" ds:itemID="{CD3E9162-FC96-4B90-929C-ACAFCD312144}"/>
</file>

<file path=docProps/app.xml><?xml version="1.0" encoding="utf-8"?>
<Properties xmlns="http://schemas.openxmlformats.org/officeDocument/2006/extended-properties" xmlns:vt="http://schemas.openxmlformats.org/officeDocument/2006/docPropsVTypes">
  <Template>ASU ppt template</Template>
  <TotalTime>6058</TotalTime>
  <Words>2274</Words>
  <Application>Microsoft Office PowerPoint</Application>
  <PresentationFormat>On-screen Show (4:3)</PresentationFormat>
  <Paragraphs>539</Paragraphs>
  <Slides>43</Slides>
  <Notes>13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black_maroon</vt:lpstr>
      <vt:lpstr>Criminal Stigma, Race, Gender and Employment:   An Expanded Assessment of the Consequences of Imprisonment for Employment</vt:lpstr>
      <vt:lpstr>PowerPoint Presentation</vt:lpstr>
      <vt:lpstr>PowerPoint Presentation</vt:lpstr>
      <vt:lpstr>Re-Entry:  The Crisis that has Arrived</vt:lpstr>
      <vt:lpstr>What Matters for Reentry: Employment</vt:lpstr>
      <vt:lpstr>Barriers to Employment</vt:lpstr>
      <vt:lpstr>Incarceration and Reentry in Arizona</vt:lpstr>
      <vt:lpstr>PowerPoint Presentation</vt:lpstr>
      <vt:lpstr>Employer Audits and  Correspondence Tests</vt:lpstr>
      <vt:lpstr>ASU Employment Audit Project</vt:lpstr>
      <vt:lpstr>Study Components</vt:lpstr>
      <vt:lpstr>Methodology</vt:lpstr>
      <vt:lpstr>Basic Research Design</vt:lpstr>
      <vt:lpstr>Applicants’ Résumés</vt:lpstr>
      <vt:lpstr>Results</vt:lpstr>
      <vt:lpstr>Dependent Variable</vt:lpstr>
      <vt:lpstr>Correspondence Test: Male Results</vt:lpstr>
      <vt:lpstr>Correspondence Test: Female Results</vt:lpstr>
      <vt:lpstr>Audit Study: Male Results</vt:lpstr>
      <vt:lpstr>Audit Study: Female Results</vt:lpstr>
      <vt:lpstr>PowerPoint Presentation</vt:lpstr>
      <vt:lpstr>Analysis</vt:lpstr>
      <vt:lpstr>Findings</vt:lpstr>
      <vt:lpstr>Power is still an issue</vt:lpstr>
      <vt:lpstr>PowerPoint Presentation</vt:lpstr>
      <vt:lpstr>PowerPoint Presentation</vt:lpstr>
      <vt:lpstr>Interpretation of Findings</vt:lpstr>
      <vt:lpstr>Employer Survey</vt:lpstr>
      <vt:lpstr>Résumé of a  hypothetical applicant given to employer  </vt:lpstr>
      <vt:lpstr>PowerPoint Presentation</vt:lpstr>
      <vt:lpstr>  Survey question:   </vt:lpstr>
      <vt:lpstr>Survey question: </vt:lpstr>
      <vt:lpstr>Implications for Policy and Practice</vt:lpstr>
      <vt:lpstr>Implications for Policy and Practice</vt:lpstr>
      <vt:lpstr>Implications for Policy and Practice</vt:lpstr>
      <vt:lpstr>Implications for Policy and Practice</vt:lpstr>
      <vt:lpstr>Implications for Policy and Practice</vt:lpstr>
      <vt:lpstr>Implications for Policy and Practice</vt:lpstr>
      <vt:lpstr>Implications for Policy and Practice</vt:lpstr>
      <vt:lpstr>Implications for Policy and Practice</vt:lpstr>
      <vt:lpstr>Implications for Policy and Practice</vt:lpstr>
      <vt:lpstr>Implications for Policy and Practice</vt:lpstr>
      <vt:lpstr>Survey question: </vt:lpstr>
    </vt:vector>
  </TitlesOfParts>
  <Company>Arizona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Re-Entry: The Crisis that has Arrived</dc:title>
  <dc:creator>shdecker</dc:creator>
  <cp:lastModifiedBy>Shelby Hays</cp:lastModifiedBy>
  <cp:revision>618</cp:revision>
  <dcterms:created xsi:type="dcterms:W3CDTF">2011-03-24T02:07:13Z</dcterms:created>
  <dcterms:modified xsi:type="dcterms:W3CDTF">2014-03-10T16:33:55Z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0x0101004B3AFC824E3BD84E9A815079B2F1A427</vt:lpwstr>
  </property>
</Properties>
</file>